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5" r:id="rId5"/>
  </p:sldMasterIdLst>
  <p:notesMasterIdLst>
    <p:notesMasterId r:id="rId42"/>
  </p:notesMasterIdLst>
  <p:handoutMasterIdLst>
    <p:handoutMasterId r:id="rId43"/>
  </p:handoutMasterIdLst>
  <p:sldIdLst>
    <p:sldId id="2076136068" r:id="rId6"/>
    <p:sldId id="2076136121" r:id="rId7"/>
    <p:sldId id="2076136082" r:id="rId8"/>
    <p:sldId id="2076136083" r:id="rId9"/>
    <p:sldId id="2076136085" r:id="rId10"/>
    <p:sldId id="2076136086" r:id="rId11"/>
    <p:sldId id="2076136097" r:id="rId12"/>
    <p:sldId id="2076136098" r:id="rId13"/>
    <p:sldId id="2076136099" r:id="rId14"/>
    <p:sldId id="2076136089" r:id="rId15"/>
    <p:sldId id="2076136100" r:id="rId16"/>
    <p:sldId id="2076136101" r:id="rId17"/>
    <p:sldId id="2076136102" r:id="rId18"/>
    <p:sldId id="2076136090" r:id="rId19"/>
    <p:sldId id="2076136091" r:id="rId20"/>
    <p:sldId id="2076136092" r:id="rId21"/>
    <p:sldId id="2076136103" r:id="rId22"/>
    <p:sldId id="2076136094" r:id="rId23"/>
    <p:sldId id="2076136095" r:id="rId24"/>
    <p:sldId id="2076136130" r:id="rId25"/>
    <p:sldId id="2076136131" r:id="rId26"/>
    <p:sldId id="2076136132" r:id="rId27"/>
    <p:sldId id="2076136133" r:id="rId28"/>
    <p:sldId id="2076136134" r:id="rId29"/>
    <p:sldId id="2076136135" r:id="rId30"/>
    <p:sldId id="2076136136" r:id="rId31"/>
    <p:sldId id="2076136137" r:id="rId32"/>
    <p:sldId id="2076136138" r:id="rId33"/>
    <p:sldId id="2076136139" r:id="rId34"/>
    <p:sldId id="2076136129" r:id="rId35"/>
    <p:sldId id="2076136128" r:id="rId36"/>
    <p:sldId id="2076136114" r:id="rId37"/>
    <p:sldId id="2076136117" r:id="rId38"/>
    <p:sldId id="2076136115" r:id="rId39"/>
    <p:sldId id="2076136118" r:id="rId40"/>
    <p:sldId id="2076136120" r:id="rId4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8582"/>
    <a:srgbClr val="7A81FF"/>
    <a:srgbClr val="FF2600"/>
    <a:srgbClr val="DDDDDD"/>
    <a:srgbClr val="F9EAD5"/>
    <a:srgbClr val="FCCAFB"/>
    <a:srgbClr val="941751"/>
    <a:srgbClr val="521A93"/>
    <a:srgbClr val="0432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 autoAdjust="0"/>
    <p:restoredTop sz="90068" autoAdjust="0"/>
  </p:normalViewPr>
  <p:slideViewPr>
    <p:cSldViewPr snapToGrid="0">
      <p:cViewPr varScale="1">
        <p:scale>
          <a:sx n="110" d="100"/>
          <a:sy n="110" d="100"/>
        </p:scale>
        <p:origin x="1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7987887-D1AA-4669-9ABC-5F20B891C3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CF7359-7A23-4AF1-88D9-51608034EA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A9EFE-E6DF-49D3-8CCA-53EA88832592}" type="datetimeFigureOut">
              <a:rPr lang="es-ES_tradnl" smtClean="0"/>
              <a:t>25/11/22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5965DB-749B-4D4F-B695-EE09A57FB8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4E53B6-831E-49FA-83C7-443F6DEE47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1B906-EA13-48E3-BE7A-483E91ADEC15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2104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14FE3-1F43-4F8E-860C-EE4E889CB7EB}" type="datetimeFigureOut">
              <a:rPr lang="ru-RU" smtClean="0"/>
              <a:t>25.11.2022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FC47D-B935-4074-B6DB-ECDDD5821D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679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702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53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259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8177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979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401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240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687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4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20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58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Monoliths</a:t>
            </a:r>
            <a:r>
              <a:rPr lang="es-ES" dirty="0"/>
              <a:t> are </a:t>
            </a:r>
            <a:r>
              <a:rPr lang="es-ES" dirty="0" err="1"/>
              <a:t>perfect</a:t>
            </a:r>
            <a:r>
              <a:rPr lang="es-ES" dirty="0"/>
              <a:t>, </a:t>
            </a:r>
            <a:r>
              <a:rPr lang="es-ES" dirty="0" err="1"/>
              <a:t>they</a:t>
            </a:r>
            <a:r>
              <a:rPr lang="es-ES" dirty="0"/>
              <a:t> are simple,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job</a:t>
            </a:r>
            <a:r>
              <a:rPr lang="es-ES" dirty="0"/>
              <a:t>, no </a:t>
            </a:r>
            <a:r>
              <a:rPr lang="es-ES" dirty="0" err="1"/>
              <a:t>additional</a:t>
            </a:r>
            <a:r>
              <a:rPr lang="es-ES" dirty="0"/>
              <a:t> </a:t>
            </a:r>
            <a:r>
              <a:rPr lang="es-ES" dirty="0" err="1"/>
              <a:t>complexity</a:t>
            </a:r>
            <a:r>
              <a:rPr lang="es-ES" dirty="0"/>
              <a:t>…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till</a:t>
            </a:r>
            <a:r>
              <a:rPr lang="es-ES" dirty="0"/>
              <a:t>…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PoC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load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significant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small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Questions</a:t>
            </a:r>
            <a:r>
              <a:rPr lang="es-ES" dirty="0"/>
              <a:t>:</a:t>
            </a:r>
          </a:p>
          <a:p>
            <a:endParaRPr lang="es-ES" dirty="0"/>
          </a:p>
          <a:p>
            <a:pPr marL="228600" indent="-228600">
              <a:buAutoNum type="arabicPeriod"/>
            </a:pPr>
            <a:r>
              <a:rPr lang="es-ES" dirty="0"/>
              <a:t>Who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microservices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r>
              <a:rPr lang="es-ES" dirty="0"/>
              <a:t>?</a:t>
            </a:r>
          </a:p>
          <a:p>
            <a:pPr marL="228600" indent="-228600">
              <a:buAutoNum type="arabicPeriod"/>
            </a:pPr>
            <a:r>
              <a:rPr lang="es-ES" dirty="0"/>
              <a:t>Who </a:t>
            </a:r>
            <a:r>
              <a:rPr lang="es-ES" dirty="0" err="1"/>
              <a:t>tried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Split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monolith</a:t>
            </a:r>
            <a:r>
              <a:rPr lang="es-ES" dirty="0"/>
              <a:t>?</a:t>
            </a:r>
          </a:p>
          <a:p>
            <a:pPr marL="228600" indent="-228600">
              <a:buAutoNum type="arabicPeriod"/>
            </a:pPr>
            <a:r>
              <a:rPr lang="es-ES" dirty="0"/>
              <a:t>Who </a:t>
            </a:r>
            <a:r>
              <a:rPr lang="es-ES" dirty="0" err="1"/>
              <a:t>is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splititng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monolith</a:t>
            </a:r>
            <a:r>
              <a:rPr lang="es-E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683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78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992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44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58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958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191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316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042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912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73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correct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microservices</a:t>
            </a:r>
            <a:r>
              <a:rPr lang="es-ES" dirty="0"/>
              <a:t> – </a:t>
            </a:r>
            <a:r>
              <a:rPr lang="es-ES" dirty="0" err="1"/>
              <a:t>to</a:t>
            </a:r>
            <a:r>
              <a:rPr lang="es-ES" dirty="0"/>
              <a:t> use </a:t>
            </a:r>
            <a:r>
              <a:rPr lang="es-ES" dirty="0" err="1"/>
              <a:t>separate</a:t>
            </a:r>
            <a:r>
              <a:rPr lang="es-ES" dirty="0"/>
              <a:t> </a:t>
            </a:r>
            <a:r>
              <a:rPr lang="es-ES" dirty="0" err="1"/>
              <a:t>DBs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.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opens </a:t>
            </a:r>
            <a:r>
              <a:rPr lang="es-ES" dirty="0" err="1"/>
              <a:t>the</a:t>
            </a:r>
            <a:r>
              <a:rPr lang="es-ES" dirty="0"/>
              <a:t> Good </a:t>
            </a:r>
            <a:r>
              <a:rPr lang="es-ES" dirty="0" err="1"/>
              <a:t>question</a:t>
            </a:r>
            <a:r>
              <a:rPr lang="es-ES" dirty="0"/>
              <a:t>,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do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relations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entities</a:t>
            </a:r>
            <a:r>
              <a:rPr lang="es-E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48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985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69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the commands and queries? What they are?</a:t>
            </a:r>
          </a:p>
          <a:p>
            <a:r>
              <a:rPr lang="en-US" dirty="0"/>
              <a:t>And where they are in the diagram?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240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audience: what is eventual consistency?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697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80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FC47D-B935-4074-B6DB-ECDDD5821DD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634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4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4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4135E7-997E-4274-ACA7-5046FA9F6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7978" t="36891" r="23455" b="34607"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B643F-BCC3-4C35-8FDE-491EFB4B7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uadroTexto 22">
            <a:extLst>
              <a:ext uri="{FF2B5EF4-FFF2-40B4-BE49-F238E27FC236}">
                <a16:creationId xmlns:a16="http://schemas.microsoft.com/office/drawing/2014/main" id="{F5D7C594-AEA7-4A6C-8496-04307CD84A54}"/>
              </a:ext>
            </a:extLst>
          </p:cNvPr>
          <p:cNvSpPr txBox="1"/>
          <p:nvPr userDrawn="1"/>
        </p:nvSpPr>
        <p:spPr>
          <a:xfrm>
            <a:off x="587374" y="6388146"/>
            <a:ext cx="5588981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4A281-A573-4DA1-B81A-03BAEA8BC7AD}"/>
              </a:ext>
            </a:extLst>
          </p:cNvPr>
          <p:cNvSpPr txBox="1"/>
          <p:nvPr userDrawn="1"/>
        </p:nvSpPr>
        <p:spPr>
          <a:xfrm>
            <a:off x="587375" y="821871"/>
            <a:ext cx="5375275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217" rtl="0" eaLnBrk="1" latinLnBrk="0" hangingPunct="1">
              <a:lnSpc>
                <a:spcPts val="6502"/>
              </a:lnSpc>
              <a:spcBef>
                <a:spcPts val="0"/>
              </a:spcBef>
              <a:buFont typeface="Arial" charset="0"/>
              <a:buNone/>
            </a:pPr>
            <a:r>
              <a:rPr lang="en-GB" sz="6802" b="1" i="0" kern="1200" spc="-15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CE0D95-25C5-4799-813C-904960BF5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75" y="216353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F554DEA-7990-428D-B085-2278E83F4A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301500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2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F3C4AFD-CBCE-4713-9154-7EE9288110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386647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3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CCE23BE-E366-4FAE-8EDF-6E2DBAF05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3009" y="216353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5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5D40D74-96F7-4079-8E31-E1092807E7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83009" y="301500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6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FD466C7-C350-4F92-96BA-79FAF4EB8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3009" y="386647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7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F8E8A1-2311-44E4-BF8D-9BA68D44C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375" y="4717945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4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4335FAC-49BE-44B9-A637-3DFB8FBA4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83009" y="4717945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8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466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4135E7-997E-4274-ACA7-5046FA9F6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088" y="6027556"/>
            <a:ext cx="1222764" cy="4034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B643F-BCC3-4C35-8FDE-491EFB4B7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uadroTexto 22">
            <a:extLst>
              <a:ext uri="{FF2B5EF4-FFF2-40B4-BE49-F238E27FC236}">
                <a16:creationId xmlns:a16="http://schemas.microsoft.com/office/drawing/2014/main" id="{F5D7C594-AEA7-4A6C-8496-04307CD84A54}"/>
              </a:ext>
            </a:extLst>
          </p:cNvPr>
          <p:cNvSpPr txBox="1"/>
          <p:nvPr userDrawn="1"/>
        </p:nvSpPr>
        <p:spPr>
          <a:xfrm>
            <a:off x="438087" y="6462790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4A281-A573-4DA1-B81A-03BAEA8BC7AD}"/>
              </a:ext>
            </a:extLst>
          </p:cNvPr>
          <p:cNvSpPr txBox="1"/>
          <p:nvPr userDrawn="1"/>
        </p:nvSpPr>
        <p:spPr>
          <a:xfrm>
            <a:off x="587375" y="821871"/>
            <a:ext cx="5375275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217" rtl="0" eaLnBrk="1" latinLnBrk="0" hangingPunct="1">
              <a:lnSpc>
                <a:spcPts val="6502"/>
              </a:lnSpc>
              <a:spcBef>
                <a:spcPts val="0"/>
              </a:spcBef>
              <a:buFont typeface="Arial" charset="0"/>
              <a:buNone/>
            </a:pPr>
            <a:r>
              <a:rPr lang="en-GB" sz="6802" b="1" i="0" kern="1200" spc="-15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CE0D95-25C5-4799-813C-904960BF5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75" y="216353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F554DEA-7990-428D-B085-2278E83F4A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301500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2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F3C4AFD-CBCE-4713-9154-7EE9288110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386647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3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CCE23BE-E366-4FAE-8EDF-6E2DBAF05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3009" y="216353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5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5D40D74-96F7-4079-8E31-E1092807E7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83009" y="301500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6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FD466C7-C350-4F92-96BA-79FAF4EB8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3009" y="386647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7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F8E8A1-2311-44E4-BF8D-9BA68D44C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375" y="4717945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4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4335FAC-49BE-44B9-A637-3DFB8FBA4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83009" y="4717945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8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41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 Topic 1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88FB37-6997-4DDF-A8CB-6F8709621C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solidFill>
            <a:schemeClr val="accent6"/>
          </a:solidFill>
        </p:spPr>
        <p:txBody>
          <a:bodyPr bIns="1620000" anchor="ctr" anchorCtr="0">
            <a:normAutofit/>
          </a:bodyPr>
          <a:lstStyle>
            <a:lvl1pPr algn="ctr">
              <a:defRPr sz="24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an image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826AF4-7072-A040-A0C9-ABDED546CB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478011"/>
            <a:ext cx="4847687" cy="350829"/>
          </a:xfrm>
        </p:spPr>
        <p:txBody>
          <a:bodyPr lIns="0" rIns="0">
            <a:normAutofit/>
          </a:bodyPr>
          <a:lstStyle>
            <a:lvl1pPr>
              <a:defRPr sz="1200" b="0" i="0" cap="all" spc="3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702F2BD-E39E-A342-BC2C-92156FB9C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3023733"/>
            <a:ext cx="4847687" cy="1868767"/>
          </a:xfrm>
        </p:spPr>
        <p:txBody>
          <a:bodyPr lIns="0" rIns="0">
            <a:normAutofit/>
          </a:bodyPr>
          <a:lstStyle>
            <a:lvl1pPr marL="0" marR="0" indent="0" algn="l" defTabSz="91427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1" b="0" i="0" spc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adipsciing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convallis, </a:t>
            </a:r>
            <a:r>
              <a:rPr lang="en-US" err="1"/>
              <a:t>augue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, </a:t>
            </a:r>
            <a:r>
              <a:rPr lang="en-US" err="1"/>
              <a:t>odio</a:t>
            </a:r>
            <a:r>
              <a:rPr lang="en-US"/>
              <a:t> ex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mi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.</a:t>
            </a:r>
          </a:p>
          <a:p>
            <a:pPr lvl="0"/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 </a:t>
            </a:r>
            <a:r>
              <a:rPr lang="en-US" err="1"/>
              <a:t>domini</a:t>
            </a:r>
            <a:r>
              <a:rPr lang="en-US"/>
              <a:t> set </a:t>
            </a:r>
            <a:r>
              <a:rPr lang="en-US" err="1"/>
              <a:t>verate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Morbi </a:t>
            </a:r>
            <a:r>
              <a:rPr lang="en-US" err="1"/>
              <a:t>negue</a:t>
            </a:r>
            <a:r>
              <a:rPr lang="en-US"/>
              <a:t> magna.</a:t>
            </a:r>
          </a:p>
          <a:p>
            <a:pPr marL="171462" marR="0" lvl="0" indent="-171462" algn="l" defTabSz="91427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Morbi </a:t>
            </a:r>
            <a:r>
              <a:rPr lang="en-US" err="1"/>
              <a:t>negue</a:t>
            </a:r>
            <a:r>
              <a:rPr lang="en-US"/>
              <a:t> magna.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4B905-22A0-4D78-8E95-01234C99F2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EDAB7-7423-464A-BACC-C6E55E937C0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0094E1-0F83-4E48-B764-3A99E3CF1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823680"/>
            <a:ext cx="4847687" cy="2200052"/>
          </a:xfrm>
        </p:spPr>
        <p:txBody>
          <a:bodyPr vert="horz" lIns="0" tIns="91422" rIns="0" bIns="91422" rtlCol="0">
            <a:normAutofit/>
          </a:bodyPr>
          <a:lstStyle>
            <a:lvl1pPr>
              <a:defRPr lang="en-GB" i="0" spc="-300" baseline="0" dirty="0" smtClean="0">
                <a:solidFill>
                  <a:schemeClr val="bg1"/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charset="0"/>
            </a:pPr>
            <a:r>
              <a:rPr lang="en-US"/>
              <a:t>General</a:t>
            </a:r>
            <a:br>
              <a:rPr lang="en-US"/>
            </a:br>
            <a:r>
              <a:rPr lang="en-US"/>
              <a:t>slide topic</a:t>
            </a:r>
            <a:br>
              <a:rPr lang="en-US"/>
            </a:br>
            <a:r>
              <a:rPr lang="en-US"/>
              <a:t>here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26CD88-7E92-49BF-ADA5-863DFDDE1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2682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1 Column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9DA3D6-342A-EF4E-9F36-C698CBB3F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191864"/>
            <a:ext cx="5508625" cy="444693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1C497D1-F26F-4156-91D5-583C0B0165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3125246"/>
            <a:ext cx="4800877" cy="2387533"/>
          </a:xfrm>
        </p:spPr>
        <p:txBody>
          <a:bodyPr lIns="0" rIns="0">
            <a:normAutofit/>
          </a:bodyPr>
          <a:lstStyle>
            <a:lvl1pPr marL="0" marR="0" indent="0" algn="l" defTabSz="914507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507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adipsciing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convallis, </a:t>
            </a:r>
            <a:r>
              <a:rPr lang="en-US" err="1"/>
              <a:t>augue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, </a:t>
            </a:r>
            <a:r>
              <a:rPr lang="en-US" err="1"/>
              <a:t>odio</a:t>
            </a:r>
            <a:r>
              <a:rPr lang="en-US"/>
              <a:t> ex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mi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adipsciing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convallis, </a:t>
            </a:r>
            <a:r>
              <a:rPr lang="en-US" err="1"/>
              <a:t>augue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, </a:t>
            </a:r>
            <a:r>
              <a:rPr lang="en-US" err="1"/>
              <a:t>odio</a:t>
            </a:r>
            <a:r>
              <a:rPr lang="en-US"/>
              <a:t> ex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mi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8D5C102-420A-4DA1-B895-1DB64C2782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829228"/>
            <a:ext cx="4800877" cy="350829"/>
          </a:xfrm>
        </p:spPr>
        <p:txBody>
          <a:bodyPr lIns="0" rIns="0">
            <a:normAutofit/>
          </a:bodyPr>
          <a:lstStyle>
            <a:lvl1pPr>
              <a:defRPr sz="1200" b="0" i="0" cap="all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EA25C-0B80-4C42-A33E-927DA48E12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2EDAB7-7423-464A-BACC-C6E55E937C0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FC51CF-99C1-4135-B9AE-CF9D23E02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1185626"/>
            <a:ext cx="4800876" cy="1803501"/>
          </a:xfrm>
        </p:spPr>
        <p:txBody>
          <a:bodyPr vert="horz" lIns="0" tIns="91422" rIns="0" bIns="91422" rtlCol="0" anchor="t" anchorCtr="0">
            <a:normAutofit/>
          </a:bodyPr>
          <a:lstStyle>
            <a:lvl1pPr>
              <a:defRPr lang="en-US" i="0" spc="-3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charset="0"/>
            </a:pPr>
            <a:r>
              <a:rPr lang="en-US"/>
              <a:t>General headline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32B37F-0F43-4EB3-94C9-A3C9617792E7}"/>
              </a:ext>
            </a:extLst>
          </p:cNvPr>
          <p:cNvSpPr/>
          <p:nvPr userDrawn="1"/>
        </p:nvSpPr>
        <p:spPr>
          <a:xfrm>
            <a:off x="0" y="0"/>
            <a:ext cx="12192000" cy="504825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CuadroTexto 22">
            <a:extLst>
              <a:ext uri="{FF2B5EF4-FFF2-40B4-BE49-F238E27FC236}">
                <a16:creationId xmlns:a16="http://schemas.microsoft.com/office/drawing/2014/main" id="{6ACEB89F-FE20-4C9E-9AC2-538C3009A6CE}"/>
              </a:ext>
            </a:extLst>
          </p:cNvPr>
          <p:cNvSpPr txBox="1"/>
          <p:nvPr userDrawn="1"/>
        </p:nvSpPr>
        <p:spPr>
          <a:xfrm>
            <a:off x="400763" y="6502117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5D6632-7F94-4527-9CF1-1E7C6B717E67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781" y="6214188"/>
            <a:ext cx="1051437" cy="3193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6769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951F3-B014-4E83-A4A7-F8B0CF7BB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EDAB7-7423-464A-BACC-C6E55E937C0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16ED9-A6F3-4FA8-9453-ECE28F5B033C}"/>
              </a:ext>
            </a:extLst>
          </p:cNvPr>
          <p:cNvSpPr/>
          <p:nvPr userDrawn="1"/>
        </p:nvSpPr>
        <p:spPr>
          <a:xfrm>
            <a:off x="0" y="0"/>
            <a:ext cx="12192000" cy="504825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CuadroTexto 22">
            <a:extLst>
              <a:ext uri="{FF2B5EF4-FFF2-40B4-BE49-F238E27FC236}">
                <a16:creationId xmlns:a16="http://schemas.microsoft.com/office/drawing/2014/main" id="{6ACEB89F-FE20-4C9E-9AC2-538C3009A6CE}"/>
              </a:ext>
            </a:extLst>
          </p:cNvPr>
          <p:cNvSpPr txBox="1"/>
          <p:nvPr userDrawn="1"/>
        </p:nvSpPr>
        <p:spPr>
          <a:xfrm>
            <a:off x="400763" y="6502117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5D6632-7F94-4527-9CF1-1E7C6B717E67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781" y="6214188"/>
            <a:ext cx="1051437" cy="3193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4542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87375" y="811435"/>
            <a:ext cx="8705350" cy="898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4135E7-997E-4274-ACA7-5046FA9F6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B643F-BCC3-4C35-8FDE-491EFB4B7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uadroTexto 22">
            <a:extLst>
              <a:ext uri="{FF2B5EF4-FFF2-40B4-BE49-F238E27FC236}">
                <a16:creationId xmlns:a16="http://schemas.microsoft.com/office/drawing/2014/main" id="{F5D7C594-AEA7-4A6C-8496-04307CD84A54}"/>
              </a:ext>
            </a:extLst>
          </p:cNvPr>
          <p:cNvSpPr txBox="1"/>
          <p:nvPr userDrawn="1"/>
        </p:nvSpPr>
        <p:spPr>
          <a:xfrm>
            <a:off x="587375" y="6388146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F68EF-0CAD-4F2D-AE31-C1025868BEF8}"/>
              </a:ext>
            </a:extLst>
          </p:cNvPr>
          <p:cNvSpPr txBox="1"/>
          <p:nvPr userDrawn="1"/>
        </p:nvSpPr>
        <p:spPr>
          <a:xfrm>
            <a:off x="568484" y="2391043"/>
            <a:ext cx="9289363" cy="211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11501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</a:p>
          <a:p>
            <a:pPr>
              <a:lnSpc>
                <a:spcPts val="7500"/>
              </a:lnSpc>
            </a:pPr>
            <a:r>
              <a:rPr lang="en-US" sz="11501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184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4135E7-997E-4274-ACA7-5046FA9F6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78" t="36891" r="23455" b="34607"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B643F-BCC3-4C35-8FDE-491EFB4B7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uadroTexto 22">
            <a:extLst>
              <a:ext uri="{FF2B5EF4-FFF2-40B4-BE49-F238E27FC236}">
                <a16:creationId xmlns:a16="http://schemas.microsoft.com/office/drawing/2014/main" id="{F5D7C594-AEA7-4A6C-8496-04307CD84A54}"/>
              </a:ext>
            </a:extLst>
          </p:cNvPr>
          <p:cNvSpPr txBox="1"/>
          <p:nvPr userDrawn="1"/>
        </p:nvSpPr>
        <p:spPr>
          <a:xfrm>
            <a:off x="587375" y="6388146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CE0D95-25C5-4799-813C-904960BF5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75" y="216353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F554DEA-7990-428D-B085-2278E83F4A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301500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2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F3C4AFD-CBCE-4713-9154-7EE9288110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386647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3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CCE23BE-E366-4FAE-8EDF-6E2DBAF05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3009" y="216353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5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5D40D74-96F7-4079-8E31-E1092807E7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83009" y="301500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6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FD466C7-C350-4F92-96BA-79FAF4EB8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3009" y="386647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7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F8E8A1-2311-44E4-BF8D-9BA68D44C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375" y="4717945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4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4335FAC-49BE-44B9-A637-3DFB8FBA4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83009" y="4717945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8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385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1 Column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0BB4E4F-9523-4CD7-B1C0-338C8E9A9A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5842000"/>
            <a:ext cx="1410074" cy="346509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9DA3D6-342A-EF4E-9F36-C698CBB3F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191864"/>
            <a:ext cx="5508625" cy="444693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1C497D1-F26F-4156-91D5-583C0B0165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3125246"/>
            <a:ext cx="4800877" cy="2387533"/>
          </a:xfrm>
        </p:spPr>
        <p:txBody>
          <a:bodyPr lIns="0" rIns="0">
            <a:normAutofit/>
          </a:bodyPr>
          <a:lstStyle>
            <a:lvl1pPr marL="0" marR="0" indent="0" algn="l" defTabSz="914507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507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adipsciing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convallis, </a:t>
            </a:r>
            <a:r>
              <a:rPr lang="en-US" err="1"/>
              <a:t>augue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, </a:t>
            </a:r>
            <a:r>
              <a:rPr lang="en-US" err="1"/>
              <a:t>odio</a:t>
            </a:r>
            <a:r>
              <a:rPr lang="en-US"/>
              <a:t> ex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mi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adipsciing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convallis, </a:t>
            </a:r>
            <a:r>
              <a:rPr lang="en-US" err="1"/>
              <a:t>augue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, </a:t>
            </a:r>
            <a:r>
              <a:rPr lang="en-US" err="1"/>
              <a:t>odio</a:t>
            </a:r>
            <a:r>
              <a:rPr lang="en-US"/>
              <a:t> ex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mi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8D5C102-420A-4DA1-B895-1DB64C2782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829228"/>
            <a:ext cx="4800877" cy="350829"/>
          </a:xfrm>
        </p:spPr>
        <p:txBody>
          <a:bodyPr lIns="0" rIns="0">
            <a:normAutofit/>
          </a:bodyPr>
          <a:lstStyle>
            <a:lvl1pPr>
              <a:defRPr sz="1200" b="0" i="0" cap="all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CuadroTexto 22">
            <a:extLst>
              <a:ext uri="{FF2B5EF4-FFF2-40B4-BE49-F238E27FC236}">
                <a16:creationId xmlns:a16="http://schemas.microsoft.com/office/drawing/2014/main" id="{50E1A154-BDB8-4A4A-AD11-B12259E35A1F}"/>
              </a:ext>
            </a:extLst>
          </p:cNvPr>
          <p:cNvSpPr txBox="1"/>
          <p:nvPr userDrawn="1"/>
        </p:nvSpPr>
        <p:spPr>
          <a:xfrm>
            <a:off x="587375" y="6388145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EA25C-0B80-4C42-A33E-927DA48E12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2EDAB7-7423-464A-BACC-C6E55E937C0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FC51CF-99C1-4135-B9AE-CF9D23E02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1185626"/>
            <a:ext cx="4800876" cy="1803501"/>
          </a:xfrm>
        </p:spPr>
        <p:txBody>
          <a:bodyPr vert="horz" lIns="0" tIns="91422" rIns="0" bIns="91422" rtlCol="0" anchor="t" anchorCtr="0">
            <a:normAutofit/>
          </a:bodyPr>
          <a:lstStyle>
            <a:lvl1pPr>
              <a:defRPr lang="en-US" i="0" spc="-3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charset="0"/>
            </a:pPr>
            <a:r>
              <a:rPr lang="en-US"/>
              <a:t>General headline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32B37F-0F43-4EB3-94C9-A3C9617792E7}"/>
              </a:ext>
            </a:extLst>
          </p:cNvPr>
          <p:cNvSpPr/>
          <p:nvPr userDrawn="1"/>
        </p:nvSpPr>
        <p:spPr>
          <a:xfrm>
            <a:off x="0" y="0"/>
            <a:ext cx="12192000" cy="50482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821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102DA7-95B3-44B0-B90E-345748A4B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351" y="6388145"/>
            <a:ext cx="1410074" cy="346509"/>
          </a:xfrm>
          <a:prstGeom prst="rect">
            <a:avLst/>
          </a:prstGeom>
        </p:spPr>
      </p:pic>
      <p:sp>
        <p:nvSpPr>
          <p:cNvPr id="8" name="CuadroTexto 22">
            <a:extLst>
              <a:ext uri="{FF2B5EF4-FFF2-40B4-BE49-F238E27FC236}">
                <a16:creationId xmlns:a16="http://schemas.microsoft.com/office/drawing/2014/main" id="{041E3830-3B4C-4602-9FD3-55B3AA1F0BFD}"/>
              </a:ext>
            </a:extLst>
          </p:cNvPr>
          <p:cNvSpPr txBox="1"/>
          <p:nvPr userDrawn="1"/>
        </p:nvSpPr>
        <p:spPr>
          <a:xfrm>
            <a:off x="587375" y="6388145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16ED9-A6F3-4FA8-9453-ECE28F5B033C}"/>
              </a:ext>
            </a:extLst>
          </p:cNvPr>
          <p:cNvSpPr/>
          <p:nvPr userDrawn="1"/>
        </p:nvSpPr>
        <p:spPr>
          <a:xfrm>
            <a:off x="0" y="0"/>
            <a:ext cx="12192000" cy="50482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9F161F6C-BA1D-4BAC-A331-2D894A4594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566580"/>
            <a:ext cx="4800874" cy="350829"/>
          </a:xfrm>
        </p:spPr>
        <p:txBody>
          <a:bodyPr lIns="0" rIns="0">
            <a:normAutofit/>
          </a:bodyPr>
          <a:lstStyle>
            <a:lvl1pPr>
              <a:defRPr sz="1200" b="0" i="0" cap="all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8BA75F1-15E7-41C1-A112-04376EB8D0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4" y="929216"/>
            <a:ext cx="11416557" cy="792579"/>
          </a:xfrm>
        </p:spPr>
        <p:txBody>
          <a:bodyPr vert="horz" lIns="0" tIns="91422" rIns="0" bIns="91422" rtlCol="0" anchor="t" anchorCtr="0">
            <a:noAutofit/>
          </a:bodyPr>
          <a:lstStyle>
            <a:lvl1pPr>
              <a:defRPr lang="en-GB" sz="4800" i="0" spc="-3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charset="0"/>
            </a:pPr>
            <a:r>
              <a:rPr lang="en-US"/>
              <a:t>General headline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4595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244A98-DA19-EC4D-A5F4-F82F6901EC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375" y="2426678"/>
            <a:ext cx="11017250" cy="3225211"/>
          </a:xfrm>
          <a:prstGeom prst="rect">
            <a:avLst/>
          </a:prstGeom>
        </p:spPr>
        <p:txBody>
          <a:bodyPr vert="horz" lIns="0" tIns="91422" rIns="0" bIns="91422" rtlCol="0">
            <a:normAutofit/>
          </a:bodyPr>
          <a:lstStyle>
            <a:lvl1pPr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240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defRPr sz="220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defRPr sz="200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defRPr sz="200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A2BBF1D-4576-44D0-8289-9DD8C64C30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829228"/>
            <a:ext cx="4800874" cy="350829"/>
          </a:xfrm>
        </p:spPr>
        <p:txBody>
          <a:bodyPr lIns="0" rIns="0">
            <a:normAutofit/>
          </a:bodyPr>
          <a:lstStyle>
            <a:lvl1pPr>
              <a:defRPr sz="1200" b="0" i="0" cap="all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CuadroTexto 22">
            <a:extLst>
              <a:ext uri="{FF2B5EF4-FFF2-40B4-BE49-F238E27FC236}">
                <a16:creationId xmlns:a16="http://schemas.microsoft.com/office/drawing/2014/main" id="{20D2229F-189F-4223-8ACB-FE8596600CD5}"/>
              </a:ext>
            </a:extLst>
          </p:cNvPr>
          <p:cNvSpPr txBox="1"/>
          <p:nvPr userDrawn="1"/>
        </p:nvSpPr>
        <p:spPr>
          <a:xfrm>
            <a:off x="587375" y="6388146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4B025-007E-4DC7-B95D-777E19E5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DAB7-7423-464A-BACC-C6E55E937C0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EB25A-9767-4A48-AC4A-F7F1E4DD64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1185626"/>
            <a:ext cx="11017251" cy="959698"/>
          </a:xfrm>
          <a:prstGeom prst="rect">
            <a:avLst/>
          </a:prstGeom>
        </p:spPr>
        <p:txBody>
          <a:bodyPr vert="horz" lIns="0" tIns="91422" rIns="0" bIns="91422" rtlCol="0" anchor="t" anchorCtr="0">
            <a:normAutofit/>
          </a:bodyPr>
          <a:lstStyle>
            <a:lvl1pPr>
              <a:defRPr lang="en-GB" i="0" spc="-3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charset="0"/>
            </a:pPr>
            <a:r>
              <a:rPr lang="en-US"/>
              <a:t>General headline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2F43AE-1AA8-4C82-B7ED-30EE64338A33}"/>
              </a:ext>
            </a:extLst>
          </p:cNvPr>
          <p:cNvSpPr/>
          <p:nvPr userDrawn="1"/>
        </p:nvSpPr>
        <p:spPr>
          <a:xfrm>
            <a:off x="0" y="1"/>
            <a:ext cx="12192000" cy="504825"/>
          </a:xfrm>
          <a:prstGeom prst="rect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err="1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BC0113C5-9714-47AF-B39F-2D63C4DB84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010" y="5762552"/>
            <a:ext cx="1502769" cy="50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9923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bg>
      <p:bgPr>
        <a:gradFill>
          <a:gsLst>
            <a:gs pos="50000">
              <a:schemeClr val="accent3"/>
            </a:gs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4135E7-997E-4274-ACA7-5046FA9F6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78" t="36891" r="23455" b="34607"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B643F-BCC3-4C35-8FDE-491EFB4B7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uadroTexto 22">
            <a:extLst>
              <a:ext uri="{FF2B5EF4-FFF2-40B4-BE49-F238E27FC236}">
                <a16:creationId xmlns:a16="http://schemas.microsoft.com/office/drawing/2014/main" id="{F5D7C594-AEA7-4A6C-8496-04307CD84A54}"/>
              </a:ext>
            </a:extLst>
          </p:cNvPr>
          <p:cNvSpPr txBox="1"/>
          <p:nvPr userDrawn="1"/>
        </p:nvSpPr>
        <p:spPr>
          <a:xfrm>
            <a:off x="587375" y="6388146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4A281-A573-4DA1-B81A-03BAEA8BC7AD}"/>
              </a:ext>
            </a:extLst>
          </p:cNvPr>
          <p:cNvSpPr txBox="1"/>
          <p:nvPr userDrawn="1"/>
        </p:nvSpPr>
        <p:spPr>
          <a:xfrm>
            <a:off x="587375" y="821871"/>
            <a:ext cx="5375275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217" rtl="0" eaLnBrk="1" latinLnBrk="0" hangingPunct="1">
              <a:lnSpc>
                <a:spcPts val="6502"/>
              </a:lnSpc>
              <a:spcBef>
                <a:spcPts val="0"/>
              </a:spcBef>
              <a:buFont typeface="Arial" charset="0"/>
              <a:buNone/>
            </a:pPr>
            <a:r>
              <a:rPr lang="en-GB" sz="6802" b="1" i="0" kern="1200" spc="-15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CE0D95-25C5-4799-813C-904960BF5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375" y="216353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F554DEA-7990-428D-B085-2278E83F4A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301500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2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F3C4AFD-CBCE-4713-9154-7EE9288110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386647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3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CCE23BE-E366-4FAE-8EDF-6E2DBAF05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3009" y="216353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5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5D40D74-96F7-4079-8E31-E1092807E7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83009" y="301500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6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FD466C7-C350-4F92-96BA-79FAF4EB8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3009" y="3866476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7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B0F8E8A1-2311-44E4-BF8D-9BA68D44C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7375" y="4717945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4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4335FAC-49BE-44B9-A637-3DFB8FBA4A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83009" y="4717945"/>
            <a:ext cx="4594225" cy="725488"/>
          </a:xfrm>
          <a:ln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457200" indent="-457200">
              <a:buFont typeface="+mj-lt"/>
              <a:buAutoNum type="arabicPeriod" startAt="8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14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1 Column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9DA3D6-342A-EF4E-9F36-C698CBB3F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191864"/>
            <a:ext cx="5508625" cy="444693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1C497D1-F26F-4156-91D5-583C0B0165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3125246"/>
            <a:ext cx="4800877" cy="2387533"/>
          </a:xfrm>
        </p:spPr>
        <p:txBody>
          <a:bodyPr lIns="0" rIns="0">
            <a:normAutofit/>
          </a:bodyPr>
          <a:lstStyle>
            <a:lvl1pPr marL="0" marR="0" indent="0" algn="l" defTabSz="914507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507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adipsciing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convallis, </a:t>
            </a:r>
            <a:r>
              <a:rPr lang="en-US" dirty="0" err="1"/>
              <a:t>augue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ex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mi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Clatu</a:t>
            </a:r>
            <a:r>
              <a:rPr lang="en-US" dirty="0"/>
              <a:t> </a:t>
            </a:r>
            <a:r>
              <a:rPr lang="en-US" dirty="0" err="1"/>
              <a:t>verata</a:t>
            </a:r>
            <a:r>
              <a:rPr lang="en-US" dirty="0"/>
              <a:t> </a:t>
            </a:r>
            <a:r>
              <a:rPr lang="en-US" dirty="0" err="1"/>
              <a:t>nicto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adipsciing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convallis, </a:t>
            </a:r>
            <a:r>
              <a:rPr lang="en-US" dirty="0" err="1"/>
              <a:t>augue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, </a:t>
            </a:r>
            <a:r>
              <a:rPr lang="en-US" dirty="0" err="1"/>
              <a:t>odio</a:t>
            </a:r>
            <a:r>
              <a:rPr lang="en-US" dirty="0"/>
              <a:t> ex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mi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, </a:t>
            </a:r>
            <a:r>
              <a:rPr lang="en-US" dirty="0" err="1"/>
              <a:t>Clatu</a:t>
            </a:r>
            <a:r>
              <a:rPr lang="en-US" dirty="0"/>
              <a:t> </a:t>
            </a:r>
            <a:r>
              <a:rPr lang="en-US" dirty="0" err="1"/>
              <a:t>verata</a:t>
            </a:r>
            <a:r>
              <a:rPr lang="en-US" dirty="0"/>
              <a:t> </a:t>
            </a:r>
            <a:r>
              <a:rPr lang="en-US" dirty="0" err="1"/>
              <a:t>nicto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8D5C102-420A-4DA1-B895-1DB64C2782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829228"/>
            <a:ext cx="4800877" cy="350829"/>
          </a:xfrm>
        </p:spPr>
        <p:txBody>
          <a:bodyPr lIns="0" rIns="0">
            <a:normAutofit/>
          </a:bodyPr>
          <a:lstStyle>
            <a:lvl1pPr>
              <a:defRPr sz="1200" b="0" i="0" cap="all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CuadroTexto 22">
            <a:extLst>
              <a:ext uri="{FF2B5EF4-FFF2-40B4-BE49-F238E27FC236}">
                <a16:creationId xmlns:a16="http://schemas.microsoft.com/office/drawing/2014/main" id="{50E1A154-BDB8-4A4A-AD11-B12259E35A1F}"/>
              </a:ext>
            </a:extLst>
          </p:cNvPr>
          <p:cNvSpPr txBox="1"/>
          <p:nvPr userDrawn="1"/>
        </p:nvSpPr>
        <p:spPr>
          <a:xfrm>
            <a:off x="587375" y="6388145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EA25C-0B80-4C42-A33E-927DA48E12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2EDAB7-7423-464A-BACC-C6E55E937C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FC51CF-99C1-4135-B9AE-CF9D23E02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1185626"/>
            <a:ext cx="4800876" cy="1803501"/>
          </a:xfrm>
        </p:spPr>
        <p:txBody>
          <a:bodyPr vert="horz" lIns="0" tIns="91422" rIns="0" bIns="91422" rtlCol="0" anchor="t" anchorCtr="0">
            <a:normAutofit/>
          </a:bodyPr>
          <a:lstStyle>
            <a:lvl1pPr>
              <a:defRPr lang="en-US" i="0" spc="-3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charset="0"/>
            </a:pPr>
            <a:r>
              <a:rPr lang="en-US" dirty="0"/>
              <a:t>General headline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F0060-54F5-473B-9F65-3CBB35811468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t="14627" r="7751"/>
          <a:stretch/>
        </p:blipFill>
        <p:spPr>
          <a:xfrm>
            <a:off x="587376" y="5842000"/>
            <a:ext cx="1410074" cy="4282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2B37F-0F43-4EB3-94C9-A3C9617792E7}"/>
              </a:ext>
            </a:extLst>
          </p:cNvPr>
          <p:cNvSpPr/>
          <p:nvPr userDrawn="1"/>
        </p:nvSpPr>
        <p:spPr>
          <a:xfrm>
            <a:off x="0" y="0"/>
            <a:ext cx="12192000" cy="5048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353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 1 Column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9DA3D6-342A-EF4E-9F36-C698CBB3FE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191864"/>
            <a:ext cx="5508625" cy="444693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1C497D1-F26F-4156-91D5-583C0B0165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3125246"/>
            <a:ext cx="4800877" cy="2387533"/>
          </a:xfrm>
        </p:spPr>
        <p:txBody>
          <a:bodyPr lIns="0" rIns="0">
            <a:normAutofit/>
          </a:bodyPr>
          <a:lstStyle>
            <a:lvl1pPr marL="0" marR="0" indent="0" algn="l" defTabSz="914507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507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adipsciing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convallis, </a:t>
            </a:r>
            <a:r>
              <a:rPr lang="en-US" err="1"/>
              <a:t>augue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, </a:t>
            </a:r>
            <a:r>
              <a:rPr lang="en-US" err="1"/>
              <a:t>odio</a:t>
            </a:r>
            <a:r>
              <a:rPr lang="en-US"/>
              <a:t> ex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mi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adipsciing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convallis, </a:t>
            </a:r>
            <a:r>
              <a:rPr lang="en-US" err="1"/>
              <a:t>augue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, </a:t>
            </a:r>
            <a:r>
              <a:rPr lang="en-US" err="1"/>
              <a:t>odio</a:t>
            </a:r>
            <a:r>
              <a:rPr lang="en-US"/>
              <a:t> ex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mi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.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8D5C102-420A-4DA1-B895-1DB64C2782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829228"/>
            <a:ext cx="4800877" cy="350829"/>
          </a:xfrm>
        </p:spPr>
        <p:txBody>
          <a:bodyPr lIns="0" rIns="0">
            <a:normAutofit/>
          </a:bodyPr>
          <a:lstStyle>
            <a:lvl1pPr>
              <a:defRPr sz="1200" b="0" i="0" cap="all" spc="3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CuadroTexto 22">
            <a:extLst>
              <a:ext uri="{FF2B5EF4-FFF2-40B4-BE49-F238E27FC236}">
                <a16:creationId xmlns:a16="http://schemas.microsoft.com/office/drawing/2014/main" id="{50E1A154-BDB8-4A4A-AD11-B12259E35A1F}"/>
              </a:ext>
            </a:extLst>
          </p:cNvPr>
          <p:cNvSpPr txBox="1"/>
          <p:nvPr userDrawn="1"/>
        </p:nvSpPr>
        <p:spPr>
          <a:xfrm>
            <a:off x="587375" y="6388145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EA25C-0B80-4C42-A33E-927DA48E12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72EDAB7-7423-464A-BACC-C6E55E937C0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FC51CF-99C1-4135-B9AE-CF9D23E02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1185626"/>
            <a:ext cx="4800876" cy="1803501"/>
          </a:xfrm>
        </p:spPr>
        <p:txBody>
          <a:bodyPr vert="horz" lIns="0" tIns="91422" rIns="0" bIns="91422" rtlCol="0" anchor="t" anchorCtr="0">
            <a:normAutofit/>
          </a:bodyPr>
          <a:lstStyle>
            <a:lvl1pPr>
              <a:defRPr lang="en-US" i="0" spc="-3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charset="0"/>
            </a:pPr>
            <a:r>
              <a:rPr lang="en-US"/>
              <a:t>General headline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EC312-27FC-4AF3-9ADA-27CA7A9A4AC5}"/>
              </a:ext>
            </a:extLst>
          </p:cNvPr>
          <p:cNvSpPr/>
          <p:nvPr userDrawn="1"/>
        </p:nvSpPr>
        <p:spPr>
          <a:xfrm>
            <a:off x="0" y="0"/>
            <a:ext cx="12192000" cy="514800"/>
          </a:xfrm>
          <a:prstGeom prst="rect">
            <a:avLst/>
          </a:prstGeom>
          <a:gradFill>
            <a:gsLst>
              <a:gs pos="16000">
                <a:srgbClr val="130EB1"/>
              </a:gs>
              <a:gs pos="33000">
                <a:srgbClr val="0723EA"/>
              </a:gs>
              <a:gs pos="0">
                <a:srgbClr val="160358"/>
              </a:gs>
              <a:gs pos="48000">
                <a:srgbClr val="264BFA"/>
              </a:gs>
              <a:gs pos="64000">
                <a:srgbClr val="288AF9"/>
              </a:gs>
              <a:gs pos="76000">
                <a:srgbClr val="23C6FA"/>
              </a:gs>
              <a:gs pos="100000">
                <a:srgbClr val="1CD8F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6F0060-54F5-473B-9F65-3CBB35811468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376" y="5842000"/>
            <a:ext cx="1410074" cy="428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573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22">
            <a:extLst>
              <a:ext uri="{FF2B5EF4-FFF2-40B4-BE49-F238E27FC236}">
                <a16:creationId xmlns:a16="http://schemas.microsoft.com/office/drawing/2014/main" id="{041E3830-3B4C-4602-9FD3-55B3AA1F0BFD}"/>
              </a:ext>
            </a:extLst>
          </p:cNvPr>
          <p:cNvSpPr txBox="1"/>
          <p:nvPr userDrawn="1"/>
        </p:nvSpPr>
        <p:spPr>
          <a:xfrm>
            <a:off x="587375" y="6388145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951F3-B014-4E83-A4A7-F8B0CF7BB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EDAB7-7423-464A-BACC-C6E55E937C0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4E8C91-7D5C-4DCF-A1CC-2FA188D22410}"/>
              </a:ext>
            </a:extLst>
          </p:cNvPr>
          <p:cNvSpPr/>
          <p:nvPr userDrawn="1"/>
        </p:nvSpPr>
        <p:spPr>
          <a:xfrm>
            <a:off x="0" y="0"/>
            <a:ext cx="12192000" cy="514800"/>
          </a:xfrm>
          <a:prstGeom prst="rect">
            <a:avLst/>
          </a:prstGeom>
          <a:gradFill>
            <a:gsLst>
              <a:gs pos="16000">
                <a:srgbClr val="130EB1"/>
              </a:gs>
              <a:gs pos="33000">
                <a:srgbClr val="0723EA"/>
              </a:gs>
              <a:gs pos="0">
                <a:srgbClr val="160358"/>
              </a:gs>
              <a:gs pos="48000">
                <a:srgbClr val="264BFA"/>
              </a:gs>
              <a:gs pos="64000">
                <a:srgbClr val="288AF9"/>
              </a:gs>
              <a:gs pos="76000">
                <a:srgbClr val="23C6FA"/>
              </a:gs>
              <a:gs pos="100000">
                <a:srgbClr val="1CD8F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4F6CF-BFF9-4A9A-86F7-9CB724BCD28A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376" y="5842000"/>
            <a:ext cx="1410074" cy="428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11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gradFill>
          <a:gsLst>
            <a:gs pos="0">
              <a:schemeClr val="accent1"/>
            </a:gs>
            <a:gs pos="50000">
              <a:schemeClr val="accent3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C040A-B6B4-44EA-9CBD-2A6C42EFE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78" t="36891" r="23455" b="34607"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  <p:sp>
        <p:nvSpPr>
          <p:cNvPr id="10" name="CuadroTexto 22">
            <a:extLst>
              <a:ext uri="{FF2B5EF4-FFF2-40B4-BE49-F238E27FC236}">
                <a16:creationId xmlns:a16="http://schemas.microsoft.com/office/drawing/2014/main" id="{E0587194-1E3D-45D5-B302-3307F09BC5C1}"/>
              </a:ext>
            </a:extLst>
          </p:cNvPr>
          <p:cNvSpPr txBox="1"/>
          <p:nvPr userDrawn="1"/>
        </p:nvSpPr>
        <p:spPr>
          <a:xfrm>
            <a:off x="587375" y="6388146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E23947F-4AD2-47A3-BA02-7852E92A7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2641601"/>
            <a:ext cx="8705651" cy="2451100"/>
          </a:xfrm>
        </p:spPr>
        <p:txBody>
          <a:bodyPr vert="horz" lIns="0" tIns="91422" rIns="0" bIns="91422" rtlCol="0">
            <a:normAutofit/>
          </a:bodyPr>
          <a:lstStyle>
            <a:lvl1pPr>
              <a:defRPr lang="en-GB" sz="6600" i="0" spc="-15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ts val="6502"/>
              </a:lnSpc>
              <a:spcBef>
                <a:spcPts val="0"/>
              </a:spcBef>
              <a:buFont typeface="Arial" charset="0"/>
            </a:pPr>
            <a:r>
              <a:rPr lang="en-US"/>
              <a:t>Please use this area for your quote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9B9994-0808-4204-9C76-ABFAA4C019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670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 Slide Topic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88FB37-6997-4DDF-A8CB-6F8709621C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solidFill>
            <a:schemeClr val="accent6"/>
          </a:solidFill>
        </p:spPr>
        <p:txBody>
          <a:bodyPr bIns="1620000" anchor="ctr" anchorCtr="0">
            <a:normAutofit/>
          </a:bodyPr>
          <a:lstStyle>
            <a:lvl1pPr algn="ctr">
              <a:defRPr sz="240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an image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C826AF4-7072-A040-A0C9-ABDED546CB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478011"/>
            <a:ext cx="4847687" cy="350829"/>
          </a:xfrm>
        </p:spPr>
        <p:txBody>
          <a:bodyPr lIns="0" rIns="0">
            <a:normAutofit/>
          </a:bodyPr>
          <a:lstStyle>
            <a:lvl1pPr>
              <a:defRPr sz="1200" b="0" i="0" cap="all" spc="3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702F2BD-E39E-A342-BC2C-92156FB9C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3023733"/>
            <a:ext cx="4847687" cy="1868767"/>
          </a:xfrm>
        </p:spPr>
        <p:txBody>
          <a:bodyPr lIns="0" rIns="0">
            <a:normAutofit/>
          </a:bodyPr>
          <a:lstStyle>
            <a:lvl1pPr marL="0" marR="0" indent="0" algn="l" defTabSz="91427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1" b="0" i="0" spc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adipsciing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convallis, </a:t>
            </a:r>
            <a:r>
              <a:rPr lang="en-US" err="1"/>
              <a:t>augue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, </a:t>
            </a:r>
            <a:r>
              <a:rPr lang="en-US" err="1"/>
              <a:t>odio</a:t>
            </a:r>
            <a:r>
              <a:rPr lang="en-US"/>
              <a:t> ex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mi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,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.</a:t>
            </a:r>
          </a:p>
          <a:p>
            <a:pPr lvl="0"/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verata</a:t>
            </a:r>
            <a:r>
              <a:rPr lang="en-US"/>
              <a:t> </a:t>
            </a:r>
            <a:r>
              <a:rPr lang="en-US" err="1"/>
              <a:t>clatu</a:t>
            </a:r>
            <a:r>
              <a:rPr lang="en-US"/>
              <a:t> </a:t>
            </a:r>
            <a:r>
              <a:rPr lang="en-US" err="1"/>
              <a:t>nicto</a:t>
            </a:r>
            <a:r>
              <a:rPr lang="en-US"/>
              <a:t> </a:t>
            </a:r>
            <a:r>
              <a:rPr lang="en-US" err="1"/>
              <a:t>domini</a:t>
            </a:r>
            <a:r>
              <a:rPr lang="en-US"/>
              <a:t> set </a:t>
            </a:r>
            <a:r>
              <a:rPr lang="en-US" err="1"/>
              <a:t>verate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Morbi </a:t>
            </a:r>
            <a:r>
              <a:rPr lang="en-US" err="1"/>
              <a:t>negue</a:t>
            </a:r>
            <a:r>
              <a:rPr lang="en-US"/>
              <a:t> magna.</a:t>
            </a:r>
          </a:p>
          <a:p>
            <a:pPr marL="171462" marR="0" lvl="0" indent="-171462" algn="l" defTabSz="914279" rtl="0" eaLnBrk="1" fontAlgn="auto" latinLnBrk="0" hangingPunct="1">
              <a:lnSpc>
                <a:spcPct val="15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Morbi </a:t>
            </a:r>
            <a:r>
              <a:rPr lang="en-US" err="1"/>
              <a:t>negue</a:t>
            </a:r>
            <a:r>
              <a:rPr lang="en-US"/>
              <a:t> magna.</a:t>
            </a:r>
          </a:p>
        </p:txBody>
      </p:sp>
      <p:sp>
        <p:nvSpPr>
          <p:cNvPr id="9" name="CuadroTexto 22">
            <a:extLst>
              <a:ext uri="{FF2B5EF4-FFF2-40B4-BE49-F238E27FC236}">
                <a16:creationId xmlns:a16="http://schemas.microsoft.com/office/drawing/2014/main" id="{827DB9C9-A213-4D0D-AC95-4458F809048D}"/>
              </a:ext>
            </a:extLst>
          </p:cNvPr>
          <p:cNvSpPr txBox="1"/>
          <p:nvPr userDrawn="1"/>
        </p:nvSpPr>
        <p:spPr>
          <a:xfrm>
            <a:off x="587375" y="6388146"/>
            <a:ext cx="5153626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74B905-22A0-4D78-8E95-01234C99F2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EDAB7-7423-464A-BACC-C6E55E937C0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0094E1-0F83-4E48-B764-3A99E3CF1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823680"/>
            <a:ext cx="4847687" cy="2200052"/>
          </a:xfrm>
        </p:spPr>
        <p:txBody>
          <a:bodyPr vert="horz" lIns="0" tIns="91422" rIns="0" bIns="91422" rtlCol="0">
            <a:normAutofit/>
          </a:bodyPr>
          <a:lstStyle>
            <a:lvl1pPr>
              <a:defRPr lang="en-GB" i="0" spc="-300" baseline="0" dirty="0" smtClean="0">
                <a:solidFill>
                  <a:schemeClr val="bg1"/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charset="0"/>
            </a:pPr>
            <a:r>
              <a:rPr lang="en-US"/>
              <a:t>General</a:t>
            </a:r>
            <a:br>
              <a:rPr lang="en-US"/>
            </a:br>
            <a:r>
              <a:rPr lang="en-US"/>
              <a:t>slide topic</a:t>
            </a:r>
            <a:br>
              <a:rPr lang="en-US"/>
            </a:br>
            <a:r>
              <a:rPr lang="en-US"/>
              <a:t>here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26CD88-7E92-49BF-ADA5-863DFDDE1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78" t="36891" r="23455" b="34607"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2572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22">
            <a:extLst>
              <a:ext uri="{FF2B5EF4-FFF2-40B4-BE49-F238E27FC236}">
                <a16:creationId xmlns:a16="http://schemas.microsoft.com/office/drawing/2014/main" id="{9392DF81-3820-5045-99FF-A2A7FD632A2B}"/>
              </a:ext>
            </a:extLst>
          </p:cNvPr>
          <p:cNvSpPr txBox="1"/>
          <p:nvPr userDrawn="1"/>
        </p:nvSpPr>
        <p:spPr>
          <a:xfrm>
            <a:off x="567043" y="6388144"/>
            <a:ext cx="513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700">
                <a:solidFill>
                  <a:srgbClr val="7F7F7F"/>
                </a:solidFill>
                <a:latin typeface="Arial" charset="0"/>
                <a:ea typeface="Arial" charset="0"/>
                <a:cs typeface="Arial" charset="0"/>
              </a:rPr>
              <a:t>Proprietary information of Ingram Micro Inc. – Do not distribute or duplicate without Ingram Micro’s express written permission.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973A6-BEAB-724E-A2C2-1BBED6B36F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973" y="2092185"/>
            <a:ext cx="9040288" cy="3404247"/>
          </a:xfrm>
        </p:spPr>
        <p:txBody>
          <a:bodyPr>
            <a:normAutofit/>
          </a:bodyPr>
          <a:lstStyle>
            <a:lvl1pPr>
              <a:lnSpc>
                <a:spcPts val="6500"/>
              </a:lnSpc>
              <a:spcBef>
                <a:spcPts val="0"/>
              </a:spcBef>
              <a:defRPr sz="6800" b="1" i="0" spc="-150">
                <a:solidFill>
                  <a:schemeClr val="tx2"/>
                </a:solidFill>
                <a:latin typeface="Pragmatica" panose="020B0503040502020204" pitchFamily="34" charset="0"/>
              </a:defRPr>
            </a:lvl1pPr>
          </a:lstStyle>
          <a:p>
            <a:pPr lvl="0"/>
            <a:r>
              <a:rPr lang="en-US"/>
              <a:t>Please use this</a:t>
            </a:r>
            <a:br>
              <a:rPr lang="en-US"/>
            </a:br>
            <a:r>
              <a:rPr lang="en-US"/>
              <a:t>area for your</a:t>
            </a:r>
            <a:br>
              <a:rPr lang="en-US"/>
            </a:br>
            <a:r>
              <a:rPr lang="en-US"/>
              <a:t>title slide.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D4C7F-47C4-644E-8885-8536FE4CB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07" t="35911" r="27367" b="42547"/>
          <a:stretch/>
        </p:blipFill>
        <p:spPr>
          <a:xfrm>
            <a:off x="591994" y="5848911"/>
            <a:ext cx="1482034" cy="395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8886FA-85B6-EE4E-9FFA-C7E99965414D}"/>
              </a:ext>
            </a:extLst>
          </p:cNvPr>
          <p:cNvSpPr/>
          <p:nvPr userDrawn="1"/>
        </p:nvSpPr>
        <p:spPr>
          <a:xfrm>
            <a:off x="669999" y="829340"/>
            <a:ext cx="8728234" cy="91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6123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535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F471-4E16-6442-A9AD-096969D61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312" y="701041"/>
            <a:ext cx="10515600" cy="746760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5A39E-2DE3-0849-822D-8B43C40CA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2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2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2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B4FE9B-CC0F-904D-84E8-B3564FA2F308}"/>
              </a:ext>
            </a:extLst>
          </p:cNvPr>
          <p:cNvCxnSpPr/>
          <p:nvPr userDrawn="1"/>
        </p:nvCxnSpPr>
        <p:spPr>
          <a:xfrm>
            <a:off x="838200" y="1562100"/>
            <a:ext cx="105156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E63449-6D0E-7F45-97B0-7BCE7D78D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920" y="356555"/>
            <a:ext cx="4415930" cy="230187"/>
          </a:xfrm>
        </p:spPr>
        <p:txBody>
          <a:bodyPr>
            <a:noAutofit/>
          </a:bodyPr>
          <a:lstStyle>
            <a:lvl1pPr marL="0" indent="0">
              <a:buNone/>
              <a:defRPr sz="1200" b="1" i="0" cap="all" spc="200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78729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322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M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75B275E-BD28-46F9-8E37-DC962AE7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778" y="6482687"/>
            <a:ext cx="363159" cy="23878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70975C-FE4D-4635-BF82-B17BBECE1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1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280300-8AD9-104E-B33D-8F09EEF8B222}"/>
              </a:ext>
            </a:extLst>
          </p:cNvPr>
          <p:cNvCxnSpPr>
            <a:cxnSpLocks/>
          </p:cNvCxnSpPr>
          <p:nvPr userDrawn="1"/>
        </p:nvCxnSpPr>
        <p:spPr>
          <a:xfrm>
            <a:off x="11415959" y="335666"/>
            <a:ext cx="0" cy="62040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FD015DC6-7C6B-B844-B573-74B138BAE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905" t="43511" r="33131" b="47710"/>
          <a:stretch/>
        </p:blipFill>
        <p:spPr>
          <a:xfrm rot="5400000">
            <a:off x="10952911" y="3224442"/>
            <a:ext cx="1670529" cy="26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22">
            <a:extLst>
              <a:ext uri="{FF2B5EF4-FFF2-40B4-BE49-F238E27FC236}">
                <a16:creationId xmlns:a16="http://schemas.microsoft.com/office/drawing/2014/main" id="{041E3830-3B4C-4602-9FD3-55B3AA1F0BFD}"/>
              </a:ext>
            </a:extLst>
          </p:cNvPr>
          <p:cNvSpPr txBox="1"/>
          <p:nvPr userDrawn="1"/>
        </p:nvSpPr>
        <p:spPr>
          <a:xfrm>
            <a:off x="587375" y="6388145"/>
            <a:ext cx="5738610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951F3-B014-4E83-A4A7-F8B0CF7BB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EDAB7-7423-464A-BACC-C6E55E937C0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4F6CF-BFF9-4A9A-86F7-9CB724BCD28A}"/>
              </a:ext>
            </a:extLst>
          </p:cNvPr>
          <p:cNvPicPr preferRelativeResize="0"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t="14627" r="7751"/>
          <a:stretch/>
        </p:blipFill>
        <p:spPr>
          <a:xfrm>
            <a:off x="587376" y="5842000"/>
            <a:ext cx="1410074" cy="4282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E16ED9-A6F3-4FA8-9453-ECE28F5B033C}"/>
              </a:ext>
            </a:extLst>
          </p:cNvPr>
          <p:cNvSpPr/>
          <p:nvPr userDrawn="1"/>
        </p:nvSpPr>
        <p:spPr>
          <a:xfrm>
            <a:off x="0" y="0"/>
            <a:ext cx="12192000" cy="5048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550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C040A-B6B4-44EA-9CBD-2A6C42EFE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7978" t="36891" r="23455" b="34607"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587376" y="811768"/>
            <a:ext cx="8705651" cy="898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0" name="CuadroTexto 22">
            <a:extLst>
              <a:ext uri="{FF2B5EF4-FFF2-40B4-BE49-F238E27FC236}">
                <a16:creationId xmlns:a16="http://schemas.microsoft.com/office/drawing/2014/main" id="{E0587194-1E3D-45D5-B302-3307F09BC5C1}"/>
              </a:ext>
            </a:extLst>
          </p:cNvPr>
          <p:cNvSpPr txBox="1"/>
          <p:nvPr userDrawn="1"/>
        </p:nvSpPr>
        <p:spPr>
          <a:xfrm>
            <a:off x="587375" y="6388146"/>
            <a:ext cx="5713672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E23947F-4AD2-47A3-BA02-7852E92A7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6" y="2641601"/>
            <a:ext cx="8705651" cy="2451100"/>
          </a:xfrm>
        </p:spPr>
        <p:txBody>
          <a:bodyPr vert="horz" lIns="0" tIns="91422" rIns="0" bIns="91422" rtlCol="0">
            <a:normAutofit/>
          </a:bodyPr>
          <a:lstStyle>
            <a:lvl1pPr>
              <a:defRPr lang="en-GB" sz="6600" i="0" spc="-15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</a:lstStyle>
          <a:p>
            <a:pPr marL="0" lvl="0" indent="0">
              <a:lnSpc>
                <a:spcPts val="6502"/>
              </a:lnSpc>
              <a:spcBef>
                <a:spcPts val="0"/>
              </a:spcBef>
              <a:buFont typeface="Arial" charset="0"/>
            </a:pPr>
            <a:r>
              <a:rPr lang="en-US" dirty="0"/>
              <a:t>Please use this area for your quote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9B9994-0808-4204-9C76-ABFAA4C019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949B6-2FCF-4B44-B804-166DFCE6316E}"/>
              </a:ext>
            </a:extLst>
          </p:cNvPr>
          <p:cNvSpPr txBox="1"/>
          <p:nvPr userDrawn="1"/>
        </p:nvSpPr>
        <p:spPr>
          <a:xfrm>
            <a:off x="498476" y="1524000"/>
            <a:ext cx="581024" cy="12192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GB" sz="11500" b="1" i="0" kern="1200" spc="-15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07930309-6152-4619-9156-83C146C177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9390" y="5237306"/>
            <a:ext cx="5944760" cy="350829"/>
          </a:xfrm>
        </p:spPr>
        <p:txBody>
          <a:bodyPr lIns="0" rIns="0">
            <a:normAutofit/>
          </a:bodyPr>
          <a:lstStyle>
            <a:lvl1pPr>
              <a:defRPr sz="1200" b="0" i="0" cap="all" spc="30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 reference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340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844675" y="910065"/>
            <a:ext cx="8705350" cy="898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4135E7-997E-4274-ACA7-5046FA9F6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7978" t="36891" r="23455" b="34607"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B643F-BCC3-4C35-8FDE-491EFB4B79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CuadroTexto 22">
            <a:extLst>
              <a:ext uri="{FF2B5EF4-FFF2-40B4-BE49-F238E27FC236}">
                <a16:creationId xmlns:a16="http://schemas.microsoft.com/office/drawing/2014/main" id="{F5D7C594-AEA7-4A6C-8496-04307CD84A54}"/>
              </a:ext>
            </a:extLst>
          </p:cNvPr>
          <p:cNvSpPr txBox="1"/>
          <p:nvPr userDrawn="1"/>
        </p:nvSpPr>
        <p:spPr>
          <a:xfrm>
            <a:off x="587374" y="6388146"/>
            <a:ext cx="6154247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F68EF-0CAD-4F2D-AE31-C1025868BEF8}"/>
              </a:ext>
            </a:extLst>
          </p:cNvPr>
          <p:cNvSpPr txBox="1"/>
          <p:nvPr userDrawn="1"/>
        </p:nvSpPr>
        <p:spPr>
          <a:xfrm>
            <a:off x="893842" y="3026047"/>
            <a:ext cx="10404316" cy="1149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11501" b="1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0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22">
            <a:extLst>
              <a:ext uri="{FF2B5EF4-FFF2-40B4-BE49-F238E27FC236}">
                <a16:creationId xmlns:a16="http://schemas.microsoft.com/office/drawing/2014/main" id="{C94CF5F2-FDC7-48F6-A36A-7A6DC14DAD98}"/>
              </a:ext>
            </a:extLst>
          </p:cNvPr>
          <p:cNvSpPr txBox="1"/>
          <p:nvPr userDrawn="1"/>
        </p:nvSpPr>
        <p:spPr>
          <a:xfrm>
            <a:off x="587375" y="6388146"/>
            <a:ext cx="5888240" cy="2000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Proprietary information of CloudBlue  – Do not distribute or duplicate without </a:t>
            </a:r>
            <a:r>
              <a:rPr lang="en-US" sz="700" noProof="0" dirty="0" err="1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CloudBlue’s</a:t>
            </a:r>
            <a:r>
              <a:rPr lang="en-US" sz="700" noProof="0" dirty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express written permission.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1A3CEC-490F-4165-AF54-022745E18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EDAB7-7423-464A-BACC-C6E55E937C07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DD379C-B5F6-448D-A2AA-7C69A1469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7978" t="36891" r="23455" b="34607"/>
          <a:stretch/>
        </p:blipFill>
        <p:spPr>
          <a:xfrm>
            <a:off x="587375" y="5842000"/>
            <a:ext cx="1558925" cy="514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67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5A64A-F158-2147-BC6F-025EFE43EE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r="380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22">
            <a:extLst>
              <a:ext uri="{FF2B5EF4-FFF2-40B4-BE49-F238E27FC236}">
                <a16:creationId xmlns:a16="http://schemas.microsoft.com/office/drawing/2014/main" id="{D5ACC423-C31F-7F49-9824-BEB81D30D4EF}"/>
              </a:ext>
            </a:extLst>
          </p:cNvPr>
          <p:cNvSpPr txBox="1"/>
          <p:nvPr userDrawn="1"/>
        </p:nvSpPr>
        <p:spPr>
          <a:xfrm>
            <a:off x="567043" y="6388144"/>
            <a:ext cx="59335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noProof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Proprietary information of Ingram Micro Inc. – Do not distribute or duplicate without Ingram Micro’s express written permission.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842A46-58AA-1544-BEBC-4D9D9F526D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230" y="5209953"/>
            <a:ext cx="3211136" cy="1805794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B2A6EB1-0291-B243-94F5-DA57CEAFEE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973" y="2152492"/>
            <a:ext cx="9040288" cy="3404247"/>
          </a:xfrm>
        </p:spPr>
        <p:txBody>
          <a:bodyPr>
            <a:normAutofit/>
          </a:bodyPr>
          <a:lstStyle>
            <a:lvl1pPr>
              <a:lnSpc>
                <a:spcPts val="6500"/>
              </a:lnSpc>
              <a:spcBef>
                <a:spcPts val="0"/>
              </a:spcBef>
              <a:defRPr sz="6800" b="1" i="0" spc="-150">
                <a:solidFill>
                  <a:schemeClr val="bg1"/>
                </a:solidFill>
                <a:latin typeface="Pragmatica" panose="020B0503040502020204" pitchFamily="34" charset="0"/>
              </a:defRPr>
            </a:lvl1pPr>
          </a:lstStyle>
          <a:p>
            <a:pPr lvl="0"/>
            <a:r>
              <a:rPr lang="en-US" dirty="0"/>
              <a:t>Please use this</a:t>
            </a:r>
            <a:br>
              <a:rPr lang="en-US" dirty="0"/>
            </a:br>
            <a:r>
              <a:rPr lang="en-US" dirty="0"/>
              <a:t>area for your</a:t>
            </a:r>
            <a:br>
              <a:rPr lang="en-US" dirty="0"/>
            </a:br>
            <a:r>
              <a:rPr lang="en-US" dirty="0"/>
              <a:t>title slide.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8B4CAD-270F-E649-BFDB-CAF5604AC87C}"/>
              </a:ext>
            </a:extLst>
          </p:cNvPr>
          <p:cNvSpPr/>
          <p:nvPr userDrawn="1"/>
        </p:nvSpPr>
        <p:spPr>
          <a:xfrm>
            <a:off x="669999" y="829340"/>
            <a:ext cx="872823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05601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9BFD020-42D4-47C7-B195-778C970A0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778" y="6482687"/>
            <a:ext cx="363159" cy="23878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70975C-FE4D-4635-BF82-B17BBECE13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2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CED20D-1010-4371-8D20-A6F2C670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2006600"/>
            <a:ext cx="11906250" cy="153670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Font typeface="Arial" panose="020B0604020202020204" pitchFamily="34" charset="0"/>
              <a:buNone/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A82877-737D-4809-9CAE-574DCF01E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3689351"/>
            <a:ext cx="11906250" cy="116839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06B86F5-508F-4095-AF13-66507FAD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5965" y="6482687"/>
            <a:ext cx="363159" cy="23878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70975C-FE4D-4635-BF82-B17BBECE13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9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6E4876-1887-4EBB-B0F4-D284FEA5C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4624" y="6356350"/>
            <a:ext cx="587376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/>
          </a:p>
        </p:txBody>
      </p:sp>
    </p:spTree>
    <p:custDataLst>
      <p:tags r:id="rId11"/>
    </p:custDataLst>
    <p:extLst>
      <p:ext uri="{BB962C8B-B14F-4D97-AF65-F5344CB8AC3E}">
        <p14:creationId xmlns:p14="http://schemas.microsoft.com/office/powerpoint/2010/main" val="271770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0" r:id="rId7"/>
    <p:sldLayoutId id="2147483702" r:id="rId8"/>
    <p:sldLayoutId id="2147483703" r:id="rId9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5550" b="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914217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3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57109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7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914217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371326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2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828434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200" kern="1200" dirty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>
          <p15:clr>
            <a:srgbClr val="A4A3A4"/>
          </p15:clr>
        </p15:guide>
        <p15:guide id="2" pos="7310">
          <p15:clr>
            <a:srgbClr val="A4A3A4"/>
          </p15:clr>
        </p15:guide>
        <p15:guide id="3" orient="horz" pos="3680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6E4876-1887-4EBB-B0F4-D284FEA5C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4624" y="6356350"/>
            <a:ext cx="587376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E2442C44-AF6A-4D27-89D1-5691E6783EA3}" type="slidenum">
              <a:rPr lang="en-GB" smtClean="0"/>
              <a:pPr/>
              <a:t>‹#›</a:t>
            </a:fld>
            <a:endParaRPr lang="en-GB"/>
          </a:p>
        </p:txBody>
      </p:sp>
    </p:spTree>
    <p:custDataLst>
      <p:tags r:id="rId22"/>
    </p:custDataLst>
    <p:extLst>
      <p:ext uri="{BB962C8B-B14F-4D97-AF65-F5344CB8AC3E}">
        <p14:creationId xmlns:p14="http://schemas.microsoft.com/office/powerpoint/2010/main" val="296899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4" r:id="rId7"/>
    <p:sldLayoutId id="2147483685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701" r:id="rId20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5550" b="1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914217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3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57109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7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914217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371326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2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1828434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200" kern="1200" dirty="0">
          <a:solidFill>
            <a:schemeClr val="tx1">
              <a:lumMod val="75000"/>
              <a:lumOff val="25000"/>
            </a:schemeClr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>
          <p15:clr>
            <a:srgbClr val="A4A3A4"/>
          </p15:clr>
        </p15:guide>
        <p15:guide id="2" pos="7310">
          <p15:clr>
            <a:srgbClr val="A4A3A4"/>
          </p15:clr>
        </p15:guide>
        <p15:guide id="3" orient="horz" pos="36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6.gif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gif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n aerial view of a city&#10;&#10;Description automatically generated">
            <a:extLst>
              <a:ext uri="{FF2B5EF4-FFF2-40B4-BE49-F238E27FC236}">
                <a16:creationId xmlns:a16="http://schemas.microsoft.com/office/drawing/2014/main" id="{E8AFC961-2DCE-A540-A897-3C98DBD5DA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108179-BBA2-5449-A3EC-958F36014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3BDB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B6E9D5-6585-AE44-92D9-9AC36649165A}"/>
              </a:ext>
            </a:extLst>
          </p:cNvPr>
          <p:cNvSpPr/>
          <p:nvPr/>
        </p:nvSpPr>
        <p:spPr>
          <a:xfrm>
            <a:off x="1008529" y="5736510"/>
            <a:ext cx="11183468" cy="1121490"/>
          </a:xfrm>
          <a:prstGeom prst="rect">
            <a:avLst/>
          </a:prstGeom>
          <a:solidFill>
            <a:schemeClr val="accent6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B4D573-072B-C540-AEAB-D8BCD93C355D}"/>
              </a:ext>
            </a:extLst>
          </p:cNvPr>
          <p:cNvSpPr txBox="1"/>
          <p:nvPr/>
        </p:nvSpPr>
        <p:spPr>
          <a:xfrm>
            <a:off x="1351305" y="5181192"/>
            <a:ext cx="630249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Pavel Lonkin, Team Leader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2FF12-A68B-C14A-9E89-3CF159779881}"/>
              </a:ext>
            </a:extLst>
          </p:cNvPr>
          <p:cNvSpPr txBox="1"/>
          <p:nvPr/>
        </p:nvSpPr>
        <p:spPr>
          <a:xfrm>
            <a:off x="1763805" y="2589989"/>
            <a:ext cx="9737914" cy="14465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604020202020204" pitchFamily="34" charset="0"/>
                <a:ea typeface="Open Sans" panose="020B0606030504020204" pitchFamily="34" charset="0"/>
                <a:cs typeface="Arial Black" panose="020B0604020202020204" pitchFamily="34" charset="0"/>
              </a:rPr>
              <a:t>Distributed data in Django services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566AF8-7B88-B046-8874-C45469BA0770}"/>
              </a:ext>
            </a:extLst>
          </p:cNvPr>
          <p:cNvSpPr/>
          <p:nvPr/>
        </p:nvSpPr>
        <p:spPr>
          <a:xfrm>
            <a:off x="0" y="0"/>
            <a:ext cx="100852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B478A5-50DE-D949-8BEF-18EEB0115D57}"/>
              </a:ext>
            </a:extLst>
          </p:cNvPr>
          <p:cNvSpPr/>
          <p:nvPr/>
        </p:nvSpPr>
        <p:spPr>
          <a:xfrm>
            <a:off x="1763805" y="1076005"/>
            <a:ext cx="2211777" cy="369332"/>
          </a:xfrm>
          <a:prstGeom prst="rect">
            <a:avLst/>
          </a:prstGeom>
          <a:solidFill>
            <a:srgbClr val="021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F05C88AD-CCC6-3C48-8644-A8CD90D2BC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6351" y="6194786"/>
            <a:ext cx="2766201" cy="25147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B9F94CE-F8E5-9240-9383-12B3F5B031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7478" r="39751"/>
          <a:stretch/>
        </p:blipFill>
        <p:spPr>
          <a:xfrm rot="10800000">
            <a:off x="3959106" y="349916"/>
            <a:ext cx="1628048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3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646" y="195616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CQRS</a:t>
            </a:r>
            <a:br>
              <a:rPr lang="en-US" sz="3600" dirty="0"/>
            </a:br>
            <a:r>
              <a:rPr lang="en-US" sz="1600" dirty="0"/>
              <a:t>(Command Query Responsibility Segregation)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4DC3C-4F1A-28AA-F5B6-632141ABA7C8}"/>
              </a:ext>
            </a:extLst>
          </p:cNvPr>
          <p:cNvSpPr/>
          <p:nvPr/>
        </p:nvSpPr>
        <p:spPr>
          <a:xfrm>
            <a:off x="2224281" y="5063376"/>
            <a:ext cx="1688457" cy="77857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87F09-C71E-A639-96CF-5B2EABDD6851}"/>
              </a:ext>
            </a:extLst>
          </p:cNvPr>
          <p:cNvSpPr/>
          <p:nvPr/>
        </p:nvSpPr>
        <p:spPr>
          <a:xfrm>
            <a:off x="425636" y="5063376"/>
            <a:ext cx="1688457" cy="83471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1FFEE-4E7C-E673-905A-D1C4ECA1DD17}"/>
              </a:ext>
            </a:extLst>
          </p:cNvPr>
          <p:cNvSpPr/>
          <p:nvPr/>
        </p:nvSpPr>
        <p:spPr>
          <a:xfrm>
            <a:off x="4012655" y="5063377"/>
            <a:ext cx="1688456" cy="78331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C41524-1E4B-2419-344E-AA9DA4901C70}"/>
              </a:ext>
            </a:extLst>
          </p:cNvPr>
          <p:cNvSpPr/>
          <p:nvPr/>
        </p:nvSpPr>
        <p:spPr>
          <a:xfrm>
            <a:off x="2219596" y="2079554"/>
            <a:ext cx="1688456" cy="783319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pic>
        <p:nvPicPr>
          <p:cNvPr id="21" name="Picture 20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66AB7BDF-44E8-B1A5-BB16-D21CA3F34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1" y="2641439"/>
            <a:ext cx="215691" cy="215691"/>
          </a:xfrm>
          <a:prstGeom prst="rect">
            <a:avLst/>
          </a:prstGeom>
        </p:spPr>
      </p:pic>
      <p:pic>
        <p:nvPicPr>
          <p:cNvPr id="22" name="Picture 21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709EDD2D-2C6A-A57B-AA48-69FF11E4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77" y="5626260"/>
            <a:ext cx="215691" cy="215691"/>
          </a:xfrm>
          <a:prstGeom prst="rect">
            <a:avLst/>
          </a:prstGeom>
        </p:spPr>
      </p:pic>
      <p:pic>
        <p:nvPicPr>
          <p:cNvPr id="23" name="Picture 22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DE194980-D40B-420F-6836-D260C253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1" y="5626260"/>
            <a:ext cx="215691" cy="215691"/>
          </a:xfrm>
          <a:prstGeom prst="rect">
            <a:avLst/>
          </a:prstGeom>
        </p:spPr>
      </p:pic>
      <p:pic>
        <p:nvPicPr>
          <p:cNvPr id="24" name="Picture 23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B5A23ED9-A896-EC6E-F9E1-D3C1D4A9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2" y="5682386"/>
            <a:ext cx="215691" cy="215691"/>
          </a:xfrm>
          <a:prstGeom prst="rect">
            <a:avLst/>
          </a:prstGeom>
        </p:spPr>
      </p:pic>
      <p:cxnSp>
        <p:nvCxnSpPr>
          <p:cNvPr id="2" name="Connector: Elbow 18">
            <a:extLst>
              <a:ext uri="{FF2B5EF4-FFF2-40B4-BE49-F238E27FC236}">
                <a16:creationId xmlns:a16="http://schemas.microsoft.com/office/drawing/2014/main" id="{8B691228-C101-945D-A8DC-D24C5932477F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057294" y="1499579"/>
            <a:ext cx="6530" cy="57997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4BF459-4862-7C18-71E7-215D089D4A3E}"/>
              </a:ext>
            </a:extLst>
          </p:cNvPr>
          <p:cNvSpPr txBox="1"/>
          <p:nvPr/>
        </p:nvSpPr>
        <p:spPr>
          <a:xfrm>
            <a:off x="1328711" y="1161025"/>
            <a:ext cx="345716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GET /</a:t>
            </a:r>
            <a:r>
              <a:rPr lang="en-US" sz="1600" dirty="0" err="1">
                <a:solidFill>
                  <a:schemeClr val="tx2"/>
                </a:solidFill>
              </a:rPr>
              <a:t>payments?account.name</a:t>
            </a:r>
            <a:r>
              <a:rPr lang="en-US" sz="1600" dirty="0">
                <a:solidFill>
                  <a:schemeClr val="tx2"/>
                </a:solidFill>
              </a:rPr>
              <a:t>=Pavel</a:t>
            </a:r>
          </a:p>
        </p:txBody>
      </p:sp>
    </p:spTree>
    <p:extLst>
      <p:ext uri="{BB962C8B-B14F-4D97-AF65-F5344CB8AC3E}">
        <p14:creationId xmlns:p14="http://schemas.microsoft.com/office/powerpoint/2010/main" val="384968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646" y="195616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CQRS</a:t>
            </a:r>
            <a:br>
              <a:rPr lang="en-US" sz="3600" dirty="0"/>
            </a:br>
            <a:r>
              <a:rPr lang="en-US" sz="1600" dirty="0"/>
              <a:t>(Command Query Responsibility Segregation)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4DC3C-4F1A-28AA-F5B6-632141ABA7C8}"/>
              </a:ext>
            </a:extLst>
          </p:cNvPr>
          <p:cNvSpPr/>
          <p:nvPr/>
        </p:nvSpPr>
        <p:spPr>
          <a:xfrm>
            <a:off x="2224281" y="5063376"/>
            <a:ext cx="1688457" cy="77857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87F09-C71E-A639-96CF-5B2EABDD6851}"/>
              </a:ext>
            </a:extLst>
          </p:cNvPr>
          <p:cNvSpPr/>
          <p:nvPr/>
        </p:nvSpPr>
        <p:spPr>
          <a:xfrm>
            <a:off x="425636" y="5063376"/>
            <a:ext cx="1688457" cy="83471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1FFEE-4E7C-E673-905A-D1C4ECA1DD17}"/>
              </a:ext>
            </a:extLst>
          </p:cNvPr>
          <p:cNvSpPr/>
          <p:nvPr/>
        </p:nvSpPr>
        <p:spPr>
          <a:xfrm>
            <a:off x="4012655" y="5063377"/>
            <a:ext cx="1688456" cy="78331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C41524-1E4B-2419-344E-AA9DA4901C70}"/>
              </a:ext>
            </a:extLst>
          </p:cNvPr>
          <p:cNvSpPr/>
          <p:nvPr/>
        </p:nvSpPr>
        <p:spPr>
          <a:xfrm>
            <a:off x="2219596" y="2079554"/>
            <a:ext cx="1688456" cy="783319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pic>
        <p:nvPicPr>
          <p:cNvPr id="21" name="Picture 20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66AB7BDF-44E8-B1A5-BB16-D21CA3F34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1" y="2641439"/>
            <a:ext cx="215691" cy="215691"/>
          </a:xfrm>
          <a:prstGeom prst="rect">
            <a:avLst/>
          </a:prstGeom>
        </p:spPr>
      </p:pic>
      <p:pic>
        <p:nvPicPr>
          <p:cNvPr id="22" name="Picture 21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709EDD2D-2C6A-A57B-AA48-69FF11E4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77" y="5626260"/>
            <a:ext cx="215691" cy="215691"/>
          </a:xfrm>
          <a:prstGeom prst="rect">
            <a:avLst/>
          </a:prstGeom>
        </p:spPr>
      </p:pic>
      <p:pic>
        <p:nvPicPr>
          <p:cNvPr id="23" name="Picture 22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DE194980-D40B-420F-6836-D260C253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1" y="5626260"/>
            <a:ext cx="215691" cy="215691"/>
          </a:xfrm>
          <a:prstGeom prst="rect">
            <a:avLst/>
          </a:prstGeom>
        </p:spPr>
      </p:pic>
      <p:pic>
        <p:nvPicPr>
          <p:cNvPr id="24" name="Picture 23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B5A23ED9-A896-EC6E-F9E1-D3C1D4A9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2" y="5682386"/>
            <a:ext cx="215691" cy="2156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55D438-4000-E0C7-4AF3-5EAC33F7291C}"/>
              </a:ext>
            </a:extLst>
          </p:cNvPr>
          <p:cNvSpPr/>
          <p:nvPr/>
        </p:nvSpPr>
        <p:spPr>
          <a:xfrm>
            <a:off x="2926345" y="355320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CCB5B-1735-1EE0-0A8F-DDA752DF872C}"/>
              </a:ext>
            </a:extLst>
          </p:cNvPr>
          <p:cNvSpPr/>
          <p:nvPr/>
        </p:nvSpPr>
        <p:spPr>
          <a:xfrm>
            <a:off x="2926345" y="3687484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E9196F-C91E-FAF9-AC3D-29C53DDB9737}"/>
              </a:ext>
            </a:extLst>
          </p:cNvPr>
          <p:cNvSpPr/>
          <p:nvPr/>
        </p:nvSpPr>
        <p:spPr>
          <a:xfrm>
            <a:off x="2926344" y="382176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742E53-F4CD-EB71-0D4F-80B51E89F5E4}"/>
              </a:ext>
            </a:extLst>
          </p:cNvPr>
          <p:cNvSpPr/>
          <p:nvPr/>
        </p:nvSpPr>
        <p:spPr>
          <a:xfrm>
            <a:off x="2926344" y="3956050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5EBF70-77DB-A099-D09A-66BBE07481CC}"/>
              </a:ext>
            </a:extLst>
          </p:cNvPr>
          <p:cNvSpPr txBox="1"/>
          <p:nvPr/>
        </p:nvSpPr>
        <p:spPr>
          <a:xfrm>
            <a:off x="3292596" y="3637101"/>
            <a:ext cx="1679947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Message Broker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239E7B-55AE-0FF0-F50F-03DA342ACD84}"/>
              </a:ext>
            </a:extLst>
          </p:cNvPr>
          <p:cNvSpPr/>
          <p:nvPr/>
        </p:nvSpPr>
        <p:spPr>
          <a:xfrm>
            <a:off x="2923081" y="3553201"/>
            <a:ext cx="274956" cy="134283"/>
          </a:xfrm>
          <a:prstGeom prst="rect">
            <a:avLst/>
          </a:prstGeom>
          <a:solidFill>
            <a:schemeClr val="accent3">
              <a:alpha val="437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" name="Connector: Elbow 18">
            <a:extLst>
              <a:ext uri="{FF2B5EF4-FFF2-40B4-BE49-F238E27FC236}">
                <a16:creationId xmlns:a16="http://schemas.microsoft.com/office/drawing/2014/main" id="{86098618-6144-F2B8-4B1C-628D4E26A7B8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057294" y="1499579"/>
            <a:ext cx="6530" cy="57997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DF8D59-500F-D7B5-31E6-24AB9D5EA49E}"/>
              </a:ext>
            </a:extLst>
          </p:cNvPr>
          <p:cNvSpPr txBox="1"/>
          <p:nvPr/>
        </p:nvSpPr>
        <p:spPr>
          <a:xfrm>
            <a:off x="1328711" y="1161025"/>
            <a:ext cx="345716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GET /</a:t>
            </a:r>
            <a:r>
              <a:rPr lang="en-US" sz="1600" dirty="0" err="1">
                <a:solidFill>
                  <a:schemeClr val="tx2"/>
                </a:solidFill>
              </a:rPr>
              <a:t>payments?account.name</a:t>
            </a:r>
            <a:r>
              <a:rPr lang="en-US" sz="1600" dirty="0">
                <a:solidFill>
                  <a:schemeClr val="tx2"/>
                </a:solidFill>
              </a:rPr>
              <a:t>=Pavel</a:t>
            </a:r>
          </a:p>
        </p:txBody>
      </p:sp>
    </p:spTree>
    <p:extLst>
      <p:ext uri="{BB962C8B-B14F-4D97-AF65-F5344CB8AC3E}">
        <p14:creationId xmlns:p14="http://schemas.microsoft.com/office/powerpoint/2010/main" val="3201808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646" y="195616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CQRS</a:t>
            </a:r>
            <a:br>
              <a:rPr lang="en-US" sz="3600" dirty="0"/>
            </a:br>
            <a:r>
              <a:rPr lang="en-US" sz="1600" dirty="0"/>
              <a:t>(Command Query Responsibility Segregation)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4DC3C-4F1A-28AA-F5B6-632141ABA7C8}"/>
              </a:ext>
            </a:extLst>
          </p:cNvPr>
          <p:cNvSpPr/>
          <p:nvPr/>
        </p:nvSpPr>
        <p:spPr>
          <a:xfrm>
            <a:off x="2224281" y="5063376"/>
            <a:ext cx="1688457" cy="77857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87F09-C71E-A639-96CF-5B2EABDD6851}"/>
              </a:ext>
            </a:extLst>
          </p:cNvPr>
          <p:cNvSpPr/>
          <p:nvPr/>
        </p:nvSpPr>
        <p:spPr>
          <a:xfrm>
            <a:off x="425636" y="5063376"/>
            <a:ext cx="1688457" cy="83471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1FFEE-4E7C-E673-905A-D1C4ECA1DD17}"/>
              </a:ext>
            </a:extLst>
          </p:cNvPr>
          <p:cNvSpPr/>
          <p:nvPr/>
        </p:nvSpPr>
        <p:spPr>
          <a:xfrm>
            <a:off x="4012655" y="5063377"/>
            <a:ext cx="1688456" cy="78331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C41524-1E4B-2419-344E-AA9DA4901C70}"/>
              </a:ext>
            </a:extLst>
          </p:cNvPr>
          <p:cNvSpPr/>
          <p:nvPr/>
        </p:nvSpPr>
        <p:spPr>
          <a:xfrm>
            <a:off x="2219596" y="2079554"/>
            <a:ext cx="1688456" cy="783319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pic>
        <p:nvPicPr>
          <p:cNvPr id="21" name="Picture 20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66AB7BDF-44E8-B1A5-BB16-D21CA3F34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1" y="2641439"/>
            <a:ext cx="215691" cy="215691"/>
          </a:xfrm>
          <a:prstGeom prst="rect">
            <a:avLst/>
          </a:prstGeom>
        </p:spPr>
      </p:pic>
      <p:pic>
        <p:nvPicPr>
          <p:cNvPr id="22" name="Picture 21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709EDD2D-2C6A-A57B-AA48-69FF11E4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77" y="5626260"/>
            <a:ext cx="215691" cy="215691"/>
          </a:xfrm>
          <a:prstGeom prst="rect">
            <a:avLst/>
          </a:prstGeom>
        </p:spPr>
      </p:pic>
      <p:pic>
        <p:nvPicPr>
          <p:cNvPr id="23" name="Picture 22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DE194980-D40B-420F-6836-D260C253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1" y="5626260"/>
            <a:ext cx="215691" cy="215691"/>
          </a:xfrm>
          <a:prstGeom prst="rect">
            <a:avLst/>
          </a:prstGeom>
        </p:spPr>
      </p:pic>
      <p:pic>
        <p:nvPicPr>
          <p:cNvPr id="24" name="Picture 23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B5A23ED9-A896-EC6E-F9E1-D3C1D4A9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2" y="5682386"/>
            <a:ext cx="215691" cy="2156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55D438-4000-E0C7-4AF3-5EAC33F7291C}"/>
              </a:ext>
            </a:extLst>
          </p:cNvPr>
          <p:cNvSpPr/>
          <p:nvPr/>
        </p:nvSpPr>
        <p:spPr>
          <a:xfrm>
            <a:off x="2926345" y="355320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CCB5B-1735-1EE0-0A8F-DDA752DF872C}"/>
              </a:ext>
            </a:extLst>
          </p:cNvPr>
          <p:cNvSpPr/>
          <p:nvPr/>
        </p:nvSpPr>
        <p:spPr>
          <a:xfrm>
            <a:off x="2926345" y="3687484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E9196F-C91E-FAF9-AC3D-29C53DDB9737}"/>
              </a:ext>
            </a:extLst>
          </p:cNvPr>
          <p:cNvSpPr/>
          <p:nvPr/>
        </p:nvSpPr>
        <p:spPr>
          <a:xfrm>
            <a:off x="2926344" y="382176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742E53-F4CD-EB71-0D4F-80B51E89F5E4}"/>
              </a:ext>
            </a:extLst>
          </p:cNvPr>
          <p:cNvSpPr/>
          <p:nvPr/>
        </p:nvSpPr>
        <p:spPr>
          <a:xfrm>
            <a:off x="2926344" y="3956050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31" name="Connector: Elbow 18">
            <a:extLst>
              <a:ext uri="{FF2B5EF4-FFF2-40B4-BE49-F238E27FC236}">
                <a16:creationId xmlns:a16="http://schemas.microsoft.com/office/drawing/2014/main" id="{1272D735-0CF0-368E-EEC6-AAED28ABE9ED}"/>
              </a:ext>
            </a:extLst>
          </p:cNvPr>
          <p:cNvCxnSpPr>
            <a:cxnSpLocks/>
            <a:stCxn id="25" idx="0"/>
            <a:endCxn id="9" idx="2"/>
          </p:cNvCxnSpPr>
          <p:nvPr/>
        </p:nvCxnSpPr>
        <p:spPr>
          <a:xfrm flipH="1" flipV="1">
            <a:off x="3063824" y="2862873"/>
            <a:ext cx="1" cy="690328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8">
            <a:extLst>
              <a:ext uri="{FF2B5EF4-FFF2-40B4-BE49-F238E27FC236}">
                <a16:creationId xmlns:a16="http://schemas.microsoft.com/office/drawing/2014/main" id="{DBB8C1AD-AC59-39B4-B6EA-4F6268E36D9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057294" y="4090333"/>
            <a:ext cx="6530" cy="977807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8">
            <a:extLst>
              <a:ext uri="{FF2B5EF4-FFF2-40B4-BE49-F238E27FC236}">
                <a16:creationId xmlns:a16="http://schemas.microsoft.com/office/drawing/2014/main" id="{63EAF6D2-03F0-DC58-E041-DB9A0A9C6069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856883" y="4664319"/>
            <a:ext cx="0" cy="399058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18">
            <a:extLst>
              <a:ext uri="{FF2B5EF4-FFF2-40B4-BE49-F238E27FC236}">
                <a16:creationId xmlns:a16="http://schemas.microsoft.com/office/drawing/2014/main" id="{BAEC0585-2352-CFFF-CDE8-2B49BC0CAF7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269865" y="4664319"/>
            <a:ext cx="0" cy="399057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18">
            <a:extLst>
              <a:ext uri="{FF2B5EF4-FFF2-40B4-BE49-F238E27FC236}">
                <a16:creationId xmlns:a16="http://schemas.microsoft.com/office/drawing/2014/main" id="{45AFFA74-E289-AB5D-2277-372FE14D9B74}"/>
              </a:ext>
            </a:extLst>
          </p:cNvPr>
          <p:cNvCxnSpPr>
            <a:cxnSpLocks/>
          </p:cNvCxnSpPr>
          <p:nvPr/>
        </p:nvCxnSpPr>
        <p:spPr>
          <a:xfrm>
            <a:off x="1258165" y="4677019"/>
            <a:ext cx="1799129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18">
            <a:extLst>
              <a:ext uri="{FF2B5EF4-FFF2-40B4-BE49-F238E27FC236}">
                <a16:creationId xmlns:a16="http://schemas.microsoft.com/office/drawing/2014/main" id="{D8EBA84F-56EA-DBF5-017C-9CFE1BE3AA36}"/>
              </a:ext>
            </a:extLst>
          </p:cNvPr>
          <p:cNvCxnSpPr>
            <a:cxnSpLocks/>
          </p:cNvCxnSpPr>
          <p:nvPr/>
        </p:nvCxnSpPr>
        <p:spPr>
          <a:xfrm>
            <a:off x="3063823" y="4677019"/>
            <a:ext cx="1801732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F617E39-8EAD-B5D0-FA73-D18234146CC5}"/>
              </a:ext>
            </a:extLst>
          </p:cNvPr>
          <p:cNvSpPr/>
          <p:nvPr/>
        </p:nvSpPr>
        <p:spPr>
          <a:xfrm>
            <a:off x="1139739" y="4917833"/>
            <a:ext cx="274958" cy="141320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3795803-CF1D-FC51-5BAF-AA6BFA1F1362}"/>
              </a:ext>
            </a:extLst>
          </p:cNvPr>
          <p:cNvSpPr/>
          <p:nvPr/>
        </p:nvSpPr>
        <p:spPr>
          <a:xfrm>
            <a:off x="2923081" y="4907436"/>
            <a:ext cx="274956" cy="151717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FE64DA-C478-6B3F-A4C5-F57E998AE6DE}"/>
              </a:ext>
            </a:extLst>
          </p:cNvPr>
          <p:cNvSpPr/>
          <p:nvPr/>
        </p:nvSpPr>
        <p:spPr>
          <a:xfrm>
            <a:off x="4708639" y="4907436"/>
            <a:ext cx="274958" cy="15594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5EBF70-77DB-A099-D09A-66BBE07481CC}"/>
              </a:ext>
            </a:extLst>
          </p:cNvPr>
          <p:cNvSpPr txBox="1"/>
          <p:nvPr/>
        </p:nvSpPr>
        <p:spPr>
          <a:xfrm>
            <a:off x="3292596" y="3637101"/>
            <a:ext cx="1679947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Message Broker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D120F3-24E5-A279-9EE8-93036F96701F}"/>
              </a:ext>
            </a:extLst>
          </p:cNvPr>
          <p:cNvSpPr txBox="1"/>
          <p:nvPr/>
        </p:nvSpPr>
        <p:spPr>
          <a:xfrm>
            <a:off x="817742" y="4869605"/>
            <a:ext cx="32541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000" dirty="0">
                <a:solidFill>
                  <a:schemeClr val="tx2"/>
                </a:solidFill>
              </a:rPr>
              <a:t>Event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A44703-2C7D-FF56-30DA-FAB3F26EAC32}"/>
              </a:ext>
            </a:extLst>
          </p:cNvPr>
          <p:cNvSpPr txBox="1"/>
          <p:nvPr/>
        </p:nvSpPr>
        <p:spPr>
          <a:xfrm>
            <a:off x="2575259" y="4860183"/>
            <a:ext cx="32541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000" dirty="0">
                <a:solidFill>
                  <a:schemeClr val="tx2"/>
                </a:solidFill>
              </a:rPr>
              <a:t>Event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93A088-2B3E-12D2-A1C7-F15BA457F71E}"/>
              </a:ext>
            </a:extLst>
          </p:cNvPr>
          <p:cNvSpPr txBox="1"/>
          <p:nvPr/>
        </p:nvSpPr>
        <p:spPr>
          <a:xfrm>
            <a:off x="4373904" y="4860182"/>
            <a:ext cx="325410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000" dirty="0">
                <a:solidFill>
                  <a:schemeClr val="tx2"/>
                </a:solidFill>
              </a:rPr>
              <a:t>Event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239E7B-55AE-0FF0-F50F-03DA342ACD84}"/>
              </a:ext>
            </a:extLst>
          </p:cNvPr>
          <p:cNvSpPr/>
          <p:nvPr/>
        </p:nvSpPr>
        <p:spPr>
          <a:xfrm>
            <a:off x="2923081" y="3553201"/>
            <a:ext cx="274956" cy="134283"/>
          </a:xfrm>
          <a:prstGeom prst="rect">
            <a:avLst/>
          </a:prstGeom>
          <a:solidFill>
            <a:schemeClr val="accent3">
              <a:alpha val="437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FA250F42-6B4E-B836-575D-2C2986331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80" y="2671547"/>
            <a:ext cx="215686" cy="215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953C42-D1C8-646D-9C68-8D3E3392A127}"/>
              </a:ext>
            </a:extLst>
          </p:cNvPr>
          <p:cNvSpPr txBox="1"/>
          <p:nvPr/>
        </p:nvSpPr>
        <p:spPr>
          <a:xfrm>
            <a:off x="3145684" y="2824984"/>
            <a:ext cx="1022716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Event handlers</a:t>
            </a:r>
          </a:p>
        </p:txBody>
      </p:sp>
      <p:cxnSp>
        <p:nvCxnSpPr>
          <p:cNvPr id="8" name="Connector: Elbow 18">
            <a:extLst>
              <a:ext uri="{FF2B5EF4-FFF2-40B4-BE49-F238E27FC236}">
                <a16:creationId xmlns:a16="http://schemas.microsoft.com/office/drawing/2014/main" id="{FAE4AE48-F746-8CE3-E13C-BB9E6C8B460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057294" y="1499579"/>
            <a:ext cx="6530" cy="57997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4E9FEB-F085-8093-4A4D-A2E02FEE53F0}"/>
              </a:ext>
            </a:extLst>
          </p:cNvPr>
          <p:cNvSpPr txBox="1"/>
          <p:nvPr/>
        </p:nvSpPr>
        <p:spPr>
          <a:xfrm>
            <a:off x="1328711" y="1161025"/>
            <a:ext cx="345716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GET /</a:t>
            </a:r>
            <a:r>
              <a:rPr lang="en-US" sz="1600" dirty="0" err="1">
                <a:solidFill>
                  <a:schemeClr val="tx2"/>
                </a:solidFill>
              </a:rPr>
              <a:t>payments?account.name</a:t>
            </a:r>
            <a:r>
              <a:rPr lang="en-US" sz="1600" dirty="0">
                <a:solidFill>
                  <a:schemeClr val="tx2"/>
                </a:solidFill>
              </a:rPr>
              <a:t>=Pavel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F7B1F-0971-58E8-BB1D-F0B21652D285}"/>
              </a:ext>
            </a:extLst>
          </p:cNvPr>
          <p:cNvSpPr txBox="1"/>
          <p:nvPr/>
        </p:nvSpPr>
        <p:spPr>
          <a:xfrm>
            <a:off x="5380817" y="2302489"/>
            <a:ext cx="6672362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Ok, Pasha, that’s cool.</a:t>
            </a:r>
          </a:p>
          <a:p>
            <a:pPr algn="l"/>
            <a:endParaRPr lang="en-US" sz="2800" dirty="0">
              <a:solidFill>
                <a:schemeClr val="tx2"/>
              </a:solidFill>
            </a:endParaRPr>
          </a:p>
          <a:p>
            <a:pPr algn="l"/>
            <a:r>
              <a:rPr lang="en-US" sz="2800" dirty="0">
                <a:solidFill>
                  <a:schemeClr val="tx2"/>
                </a:solidFill>
              </a:rPr>
              <a:t>But where are </a:t>
            </a:r>
            <a:r>
              <a:rPr lang="en-US" sz="2800" b="1" u="sng" dirty="0">
                <a:solidFill>
                  <a:schemeClr val="tx2"/>
                </a:solidFill>
              </a:rPr>
              <a:t>queries</a:t>
            </a:r>
            <a:r>
              <a:rPr lang="en-US" sz="2800" dirty="0">
                <a:solidFill>
                  <a:schemeClr val="tx2"/>
                </a:solidFill>
              </a:rPr>
              <a:t> and </a:t>
            </a:r>
            <a:r>
              <a:rPr lang="en-US" sz="2800" b="1" u="sng" dirty="0">
                <a:solidFill>
                  <a:schemeClr val="tx2"/>
                </a:solidFill>
              </a:rPr>
              <a:t>commands</a:t>
            </a:r>
            <a:r>
              <a:rPr lang="en-US" sz="2800" dirty="0">
                <a:solidFill>
                  <a:schemeClr val="tx2"/>
                </a:solidFill>
              </a:rPr>
              <a:t>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C82203-3B90-CBEF-4C6B-68B9ABA78768}"/>
              </a:ext>
            </a:extLst>
          </p:cNvPr>
          <p:cNvCxnSpPr/>
          <p:nvPr/>
        </p:nvCxnSpPr>
        <p:spPr>
          <a:xfrm flipH="1">
            <a:off x="4972543" y="1330302"/>
            <a:ext cx="1479412" cy="0"/>
          </a:xfrm>
          <a:prstGeom prst="straightConnector1">
            <a:avLst/>
          </a:prstGeom>
          <a:ln w="38100">
            <a:solidFill>
              <a:srgbClr val="0685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83CF3-E07A-4C9B-0410-96CA3BAD9550}"/>
              </a:ext>
            </a:extLst>
          </p:cNvPr>
          <p:cNvSpPr txBox="1"/>
          <p:nvPr/>
        </p:nvSpPr>
        <p:spPr>
          <a:xfrm>
            <a:off x="6573450" y="1130247"/>
            <a:ext cx="838371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Query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3D89F-F280-31E9-ACFD-E048BE940D20}"/>
              </a:ext>
            </a:extLst>
          </p:cNvPr>
          <p:cNvSpPr txBox="1"/>
          <p:nvPr/>
        </p:nvSpPr>
        <p:spPr>
          <a:xfrm>
            <a:off x="330467" y="6332421"/>
            <a:ext cx="1675780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POST /accounts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C4039-15AC-3BA8-4058-04BEBD322ED6}"/>
              </a:ext>
            </a:extLst>
          </p:cNvPr>
          <p:cNvSpPr txBox="1"/>
          <p:nvPr/>
        </p:nvSpPr>
        <p:spPr>
          <a:xfrm>
            <a:off x="2157199" y="6334380"/>
            <a:ext cx="1714252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PUT /contracts/1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C203F9-D13B-FFFA-6275-7FBABCC0E3CF}"/>
              </a:ext>
            </a:extLst>
          </p:cNvPr>
          <p:cNvSpPr txBox="1"/>
          <p:nvPr/>
        </p:nvSpPr>
        <p:spPr>
          <a:xfrm>
            <a:off x="4012655" y="6334380"/>
            <a:ext cx="1872307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DELETE /orders/1</a:t>
            </a:r>
          </a:p>
        </p:txBody>
      </p:sp>
      <p:cxnSp>
        <p:nvCxnSpPr>
          <p:cNvPr id="30" name="Connector: Elbow 18">
            <a:extLst>
              <a:ext uri="{FF2B5EF4-FFF2-40B4-BE49-F238E27FC236}">
                <a16:creationId xmlns:a16="http://schemas.microsoft.com/office/drawing/2014/main" id="{0DD70821-53C4-75EF-9AF0-7A53B6FC2612}"/>
              </a:ext>
            </a:extLst>
          </p:cNvPr>
          <p:cNvCxnSpPr>
            <a:cxnSpLocks/>
          </p:cNvCxnSpPr>
          <p:nvPr/>
        </p:nvCxnSpPr>
        <p:spPr>
          <a:xfrm flipV="1">
            <a:off x="4846118" y="5841951"/>
            <a:ext cx="0" cy="408218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18">
            <a:extLst>
              <a:ext uri="{FF2B5EF4-FFF2-40B4-BE49-F238E27FC236}">
                <a16:creationId xmlns:a16="http://schemas.microsoft.com/office/drawing/2014/main" id="{1EF2DF80-AAE1-6F8B-8C41-09F9FB05ED93}"/>
              </a:ext>
            </a:extLst>
          </p:cNvPr>
          <p:cNvCxnSpPr>
            <a:cxnSpLocks/>
          </p:cNvCxnSpPr>
          <p:nvPr/>
        </p:nvCxnSpPr>
        <p:spPr>
          <a:xfrm flipV="1">
            <a:off x="3031601" y="5841951"/>
            <a:ext cx="0" cy="408218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8">
            <a:extLst>
              <a:ext uri="{FF2B5EF4-FFF2-40B4-BE49-F238E27FC236}">
                <a16:creationId xmlns:a16="http://schemas.microsoft.com/office/drawing/2014/main" id="{409D68F8-9B99-5AD0-8D46-268E49392F83}"/>
              </a:ext>
            </a:extLst>
          </p:cNvPr>
          <p:cNvCxnSpPr>
            <a:cxnSpLocks/>
          </p:cNvCxnSpPr>
          <p:nvPr/>
        </p:nvCxnSpPr>
        <p:spPr>
          <a:xfrm flipV="1">
            <a:off x="1258165" y="5898077"/>
            <a:ext cx="0" cy="408218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EF30D6-59CB-4544-0252-9EC2A0C5D295}"/>
              </a:ext>
            </a:extLst>
          </p:cNvPr>
          <p:cNvCxnSpPr/>
          <p:nvPr/>
        </p:nvCxnSpPr>
        <p:spPr>
          <a:xfrm flipH="1">
            <a:off x="5932409" y="6517087"/>
            <a:ext cx="1479412" cy="0"/>
          </a:xfrm>
          <a:prstGeom prst="straightConnector1">
            <a:avLst/>
          </a:prstGeom>
          <a:ln w="38100">
            <a:solidFill>
              <a:srgbClr val="0685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39F64B-3B84-9EBA-7079-6710FDAFBDEB}"/>
              </a:ext>
            </a:extLst>
          </p:cNvPr>
          <p:cNvSpPr txBox="1"/>
          <p:nvPr/>
        </p:nvSpPr>
        <p:spPr>
          <a:xfrm>
            <a:off x="7557122" y="6286254"/>
            <a:ext cx="1575752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91395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00039 -0.04236 L 0.14544 -0.04236 L 0.14661 -0.12592 L 0.14661 -0.20231 " pathEditMode="relative" rAng="0" ptsTypes="AAAAA">
                                      <p:cBhvr>
                                        <p:cTn id="24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31" y="-10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278 L 0.00052 -0.04421 L 0.14583 -0.04421 L 0.147 -0.12593 L 0.147 -0.20046 " pathEditMode="relative" rAng="0" ptsTypes="AAAAA">
                                      <p:cBhvr>
                                        <p:cTn id="2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-988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-0.04422 L -0.1461 -0.04514 L -0.1461 -0.19954 L -0.1461 -0.19954 " pathEditMode="relative" ptsTypes="AAAAA">
                                      <p:cBhvr>
                                        <p:cTn id="2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-0.04422 L -0.1461 -0.04514 L -0.1461 -0.19954 L -0.1461 -0.19954 " pathEditMode="relative" ptsTypes="AAAAA">
                                      <p:cBhvr>
                                        <p:cTn id="30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0.00052 -0.19884 " pathEditMode="relative" ptsTypes="AA">
                                      <p:cBhvr>
                                        <p:cTn id="32"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0.00052 -0.19884 " pathEditMode="relative" ptsTypes="AA">
                                      <p:cBhvr>
                                        <p:cTn id="34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162 L -0.00026 -0.11111 " pathEditMode="relative" ptsTypes="AA">
                                      <p:cBhvr>
                                        <p:cTn id="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/>
      <p:bldP spid="61" grpId="1"/>
      <p:bldP spid="62" grpId="0"/>
      <p:bldP spid="62" grpId="1"/>
      <p:bldP spid="63" grpId="0"/>
      <p:bldP spid="63" grpId="1"/>
      <p:bldP spid="78" grpId="0" animBg="1"/>
      <p:bldP spid="3" grpId="0"/>
      <p:bldP spid="11" grpId="0"/>
      <p:bldP spid="11" grpId="1"/>
      <p:bldP spid="18" grpId="0"/>
      <p:bldP spid="19" grpId="0"/>
      <p:bldP spid="20" grpId="0"/>
      <p:bldP spid="2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618BB04B-0BDC-0866-FB86-4FF6766F6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29" y="4973687"/>
            <a:ext cx="364414" cy="36441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1972A45-E9CD-DDD4-4747-73497E79A915}"/>
              </a:ext>
            </a:extLst>
          </p:cNvPr>
          <p:cNvSpPr txBox="1"/>
          <p:nvPr/>
        </p:nvSpPr>
        <p:spPr>
          <a:xfrm>
            <a:off x="6585235" y="4263303"/>
            <a:ext cx="560676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Replication lag or </a:t>
            </a:r>
            <a:r>
              <a:rPr lang="en-US" sz="2400" u="sng" dirty="0">
                <a:solidFill>
                  <a:schemeClr val="tx2"/>
                </a:solidFill>
              </a:rPr>
              <a:t>eventual consistency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ACD4FAE-79B6-F72C-EBFC-AD12EBC953CB}"/>
              </a:ext>
            </a:extLst>
          </p:cNvPr>
          <p:cNvSpPr txBox="1"/>
          <p:nvPr/>
        </p:nvSpPr>
        <p:spPr>
          <a:xfrm>
            <a:off x="6593906" y="4869605"/>
            <a:ext cx="464421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Code &amp; data duplication</a:t>
            </a:r>
          </a:p>
        </p:txBody>
      </p:sp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1631AC6E-4E6D-D335-DF4D-0D79F2BAD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92" y="4319652"/>
            <a:ext cx="364414" cy="3644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646" y="195616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CQRS</a:t>
            </a:r>
            <a:br>
              <a:rPr lang="en-US" sz="3600" dirty="0"/>
            </a:br>
            <a:r>
              <a:rPr lang="en-US" sz="1600" dirty="0"/>
              <a:t>(Command Query Responsibility Segregation)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4DC3C-4F1A-28AA-F5B6-632141ABA7C8}"/>
              </a:ext>
            </a:extLst>
          </p:cNvPr>
          <p:cNvSpPr/>
          <p:nvPr/>
        </p:nvSpPr>
        <p:spPr>
          <a:xfrm>
            <a:off x="2224281" y="5063376"/>
            <a:ext cx="1688457" cy="77857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87F09-C71E-A639-96CF-5B2EABDD6851}"/>
              </a:ext>
            </a:extLst>
          </p:cNvPr>
          <p:cNvSpPr/>
          <p:nvPr/>
        </p:nvSpPr>
        <p:spPr>
          <a:xfrm>
            <a:off x="425636" y="5063376"/>
            <a:ext cx="1688457" cy="83471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91FFEE-4E7C-E673-905A-D1C4ECA1DD17}"/>
              </a:ext>
            </a:extLst>
          </p:cNvPr>
          <p:cNvSpPr/>
          <p:nvPr/>
        </p:nvSpPr>
        <p:spPr>
          <a:xfrm>
            <a:off x="4012655" y="5063377"/>
            <a:ext cx="1688456" cy="78331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C41524-1E4B-2419-344E-AA9DA4901C70}"/>
              </a:ext>
            </a:extLst>
          </p:cNvPr>
          <p:cNvSpPr/>
          <p:nvPr/>
        </p:nvSpPr>
        <p:spPr>
          <a:xfrm>
            <a:off x="2219596" y="2079554"/>
            <a:ext cx="1688456" cy="783319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cxnSp>
        <p:nvCxnSpPr>
          <p:cNvPr id="15" name="Connector: Elbow 18">
            <a:extLst>
              <a:ext uri="{FF2B5EF4-FFF2-40B4-BE49-F238E27FC236}">
                <a16:creationId xmlns:a16="http://schemas.microsoft.com/office/drawing/2014/main" id="{FA57E178-D780-BFB5-27EF-1A1C02ED19F9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3057294" y="1499579"/>
            <a:ext cx="6530" cy="57997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B1071C-133C-82D5-B420-9CEEB898AE77}"/>
              </a:ext>
            </a:extLst>
          </p:cNvPr>
          <p:cNvSpPr txBox="1"/>
          <p:nvPr/>
        </p:nvSpPr>
        <p:spPr>
          <a:xfrm>
            <a:off x="1328711" y="1161025"/>
            <a:ext cx="345716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GET /</a:t>
            </a:r>
            <a:r>
              <a:rPr lang="en-US" sz="1600" dirty="0" err="1">
                <a:solidFill>
                  <a:schemeClr val="tx2"/>
                </a:solidFill>
              </a:rPr>
              <a:t>payments?account.name</a:t>
            </a:r>
            <a:r>
              <a:rPr lang="en-US" sz="1600" dirty="0">
                <a:solidFill>
                  <a:schemeClr val="tx2"/>
                </a:solidFill>
              </a:rPr>
              <a:t>=Pavel</a:t>
            </a:r>
          </a:p>
        </p:txBody>
      </p:sp>
      <p:pic>
        <p:nvPicPr>
          <p:cNvPr id="21" name="Picture 20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66AB7BDF-44E8-B1A5-BB16-D21CA3F34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1" y="2641439"/>
            <a:ext cx="215691" cy="215691"/>
          </a:xfrm>
          <a:prstGeom prst="rect">
            <a:avLst/>
          </a:prstGeom>
        </p:spPr>
      </p:pic>
      <p:pic>
        <p:nvPicPr>
          <p:cNvPr id="22" name="Picture 21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709EDD2D-2C6A-A57B-AA48-69FF11E4C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77" y="5626260"/>
            <a:ext cx="215691" cy="215691"/>
          </a:xfrm>
          <a:prstGeom prst="rect">
            <a:avLst/>
          </a:prstGeom>
        </p:spPr>
      </p:pic>
      <p:pic>
        <p:nvPicPr>
          <p:cNvPr id="23" name="Picture 22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DE194980-D40B-420F-6836-D260C2537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61" y="5626260"/>
            <a:ext cx="215691" cy="215691"/>
          </a:xfrm>
          <a:prstGeom prst="rect">
            <a:avLst/>
          </a:prstGeom>
        </p:spPr>
      </p:pic>
      <p:pic>
        <p:nvPicPr>
          <p:cNvPr id="24" name="Picture 23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B5A23ED9-A896-EC6E-F9E1-D3C1D4A95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2" y="5682386"/>
            <a:ext cx="215691" cy="2156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55D438-4000-E0C7-4AF3-5EAC33F7291C}"/>
              </a:ext>
            </a:extLst>
          </p:cNvPr>
          <p:cNvSpPr/>
          <p:nvPr/>
        </p:nvSpPr>
        <p:spPr>
          <a:xfrm>
            <a:off x="2926345" y="355320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CCB5B-1735-1EE0-0A8F-DDA752DF872C}"/>
              </a:ext>
            </a:extLst>
          </p:cNvPr>
          <p:cNvSpPr/>
          <p:nvPr/>
        </p:nvSpPr>
        <p:spPr>
          <a:xfrm>
            <a:off x="2926345" y="3687484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E9196F-C91E-FAF9-AC3D-29C53DDB9737}"/>
              </a:ext>
            </a:extLst>
          </p:cNvPr>
          <p:cNvSpPr/>
          <p:nvPr/>
        </p:nvSpPr>
        <p:spPr>
          <a:xfrm>
            <a:off x="2926344" y="382176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742E53-F4CD-EB71-0D4F-80B51E89F5E4}"/>
              </a:ext>
            </a:extLst>
          </p:cNvPr>
          <p:cNvSpPr/>
          <p:nvPr/>
        </p:nvSpPr>
        <p:spPr>
          <a:xfrm>
            <a:off x="2926344" y="3956050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31" name="Connector: Elbow 18">
            <a:extLst>
              <a:ext uri="{FF2B5EF4-FFF2-40B4-BE49-F238E27FC236}">
                <a16:creationId xmlns:a16="http://schemas.microsoft.com/office/drawing/2014/main" id="{1272D735-0CF0-368E-EEC6-AAED28ABE9ED}"/>
              </a:ext>
            </a:extLst>
          </p:cNvPr>
          <p:cNvCxnSpPr>
            <a:cxnSpLocks/>
            <a:stCxn id="25" idx="0"/>
            <a:endCxn id="9" idx="2"/>
          </p:cNvCxnSpPr>
          <p:nvPr/>
        </p:nvCxnSpPr>
        <p:spPr>
          <a:xfrm flipH="1" flipV="1">
            <a:off x="3063824" y="2862873"/>
            <a:ext cx="1" cy="690328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8">
            <a:extLst>
              <a:ext uri="{FF2B5EF4-FFF2-40B4-BE49-F238E27FC236}">
                <a16:creationId xmlns:a16="http://schemas.microsoft.com/office/drawing/2014/main" id="{DBB8C1AD-AC59-39B4-B6EA-4F6268E36D9F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057294" y="4090333"/>
            <a:ext cx="6530" cy="977807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8">
            <a:extLst>
              <a:ext uri="{FF2B5EF4-FFF2-40B4-BE49-F238E27FC236}">
                <a16:creationId xmlns:a16="http://schemas.microsoft.com/office/drawing/2014/main" id="{63EAF6D2-03F0-DC58-E041-DB9A0A9C6069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856883" y="4664319"/>
            <a:ext cx="0" cy="399058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18">
            <a:extLst>
              <a:ext uri="{FF2B5EF4-FFF2-40B4-BE49-F238E27FC236}">
                <a16:creationId xmlns:a16="http://schemas.microsoft.com/office/drawing/2014/main" id="{BAEC0585-2352-CFFF-CDE8-2B49BC0CAF7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269865" y="4664319"/>
            <a:ext cx="0" cy="399057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18">
            <a:extLst>
              <a:ext uri="{FF2B5EF4-FFF2-40B4-BE49-F238E27FC236}">
                <a16:creationId xmlns:a16="http://schemas.microsoft.com/office/drawing/2014/main" id="{45AFFA74-E289-AB5D-2277-372FE14D9B74}"/>
              </a:ext>
            </a:extLst>
          </p:cNvPr>
          <p:cNvCxnSpPr>
            <a:cxnSpLocks/>
          </p:cNvCxnSpPr>
          <p:nvPr/>
        </p:nvCxnSpPr>
        <p:spPr>
          <a:xfrm>
            <a:off x="1258165" y="4677019"/>
            <a:ext cx="1799129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18">
            <a:extLst>
              <a:ext uri="{FF2B5EF4-FFF2-40B4-BE49-F238E27FC236}">
                <a16:creationId xmlns:a16="http://schemas.microsoft.com/office/drawing/2014/main" id="{D8EBA84F-56EA-DBF5-017C-9CFE1BE3AA36}"/>
              </a:ext>
            </a:extLst>
          </p:cNvPr>
          <p:cNvCxnSpPr>
            <a:cxnSpLocks/>
          </p:cNvCxnSpPr>
          <p:nvPr/>
        </p:nvCxnSpPr>
        <p:spPr>
          <a:xfrm>
            <a:off x="3063823" y="4677019"/>
            <a:ext cx="1801732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5EBF70-77DB-A099-D09A-66BBE07481CC}"/>
              </a:ext>
            </a:extLst>
          </p:cNvPr>
          <p:cNvSpPr txBox="1"/>
          <p:nvPr/>
        </p:nvSpPr>
        <p:spPr>
          <a:xfrm>
            <a:off x="3292596" y="3637101"/>
            <a:ext cx="1679947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Message Broker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0E6D0B-182F-2D58-CB17-2D3D09CD9943}"/>
              </a:ext>
            </a:extLst>
          </p:cNvPr>
          <p:cNvSpPr txBox="1"/>
          <p:nvPr/>
        </p:nvSpPr>
        <p:spPr>
          <a:xfrm>
            <a:off x="6585235" y="2093749"/>
            <a:ext cx="528917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Only needed data is on the destination side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66A30D-0E74-7E7E-6C06-2681DAEAA9AD}"/>
              </a:ext>
            </a:extLst>
          </p:cNvPr>
          <p:cNvSpPr txBox="1"/>
          <p:nvPr/>
        </p:nvSpPr>
        <p:spPr>
          <a:xfrm>
            <a:off x="6639434" y="2947281"/>
            <a:ext cx="3747122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Low coherence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A16028-01EA-E146-19FE-2A61565A6A4C}"/>
              </a:ext>
            </a:extLst>
          </p:cNvPr>
          <p:cNvSpPr txBox="1"/>
          <p:nvPr/>
        </p:nvSpPr>
        <p:spPr>
          <a:xfrm>
            <a:off x="6585235" y="3508677"/>
            <a:ext cx="464421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Guaranteed consistency</a:t>
            </a:r>
          </a:p>
        </p:txBody>
      </p:sp>
      <p:pic>
        <p:nvPicPr>
          <p:cNvPr id="68" name="Picture 67" descr="Logo&#10;&#10;Description automatically generated">
            <a:extLst>
              <a:ext uri="{FF2B5EF4-FFF2-40B4-BE49-F238E27FC236}">
                <a16:creationId xmlns:a16="http://schemas.microsoft.com/office/drawing/2014/main" id="{87E0C1FD-0FF9-F874-CE44-17E49BA0F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35" y="2166705"/>
            <a:ext cx="388709" cy="388709"/>
          </a:xfrm>
          <a:prstGeom prst="rect">
            <a:avLst/>
          </a:prstGeom>
        </p:spPr>
      </p:pic>
      <p:pic>
        <p:nvPicPr>
          <p:cNvPr id="72" name="Picture 71" descr="Logo&#10;&#10;Description automatically generated">
            <a:extLst>
              <a:ext uri="{FF2B5EF4-FFF2-40B4-BE49-F238E27FC236}">
                <a16:creationId xmlns:a16="http://schemas.microsoft.com/office/drawing/2014/main" id="{4F46E2F7-EDD4-F22B-D24A-1B34CE764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26" y="2980138"/>
            <a:ext cx="388709" cy="388709"/>
          </a:xfrm>
          <a:prstGeom prst="rect">
            <a:avLst/>
          </a:prstGeom>
        </p:spPr>
      </p:pic>
      <p:pic>
        <p:nvPicPr>
          <p:cNvPr id="73" name="Picture 72" descr="Logo&#10;&#10;Description automatically generated">
            <a:extLst>
              <a:ext uri="{FF2B5EF4-FFF2-40B4-BE49-F238E27FC236}">
                <a16:creationId xmlns:a16="http://schemas.microsoft.com/office/drawing/2014/main" id="{A7F06112-4486-B243-3082-023405309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26" y="3579797"/>
            <a:ext cx="388709" cy="388709"/>
          </a:xfrm>
          <a:prstGeom prst="rect">
            <a:avLst/>
          </a:prstGeom>
        </p:spPr>
      </p:pic>
      <p:pic>
        <p:nvPicPr>
          <p:cNvPr id="75" name="Picture 74" descr="Shape&#10;&#10;Description automatically generated with low confidence">
            <a:extLst>
              <a:ext uri="{FF2B5EF4-FFF2-40B4-BE49-F238E27FC236}">
                <a16:creationId xmlns:a16="http://schemas.microsoft.com/office/drawing/2014/main" id="{6A475F89-F492-F0B7-4139-DE7C706E9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80" y="2671547"/>
            <a:ext cx="215686" cy="21568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C7D2E5E-334B-FAB9-DF11-2BE814420C98}"/>
              </a:ext>
            </a:extLst>
          </p:cNvPr>
          <p:cNvSpPr txBox="1"/>
          <p:nvPr/>
        </p:nvSpPr>
        <p:spPr>
          <a:xfrm>
            <a:off x="3145684" y="2824984"/>
            <a:ext cx="1022716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Event handlers</a:t>
            </a:r>
          </a:p>
        </p:txBody>
      </p:sp>
    </p:spTree>
    <p:extLst>
      <p:ext uri="{BB962C8B-B14F-4D97-AF65-F5344CB8AC3E}">
        <p14:creationId xmlns:p14="http://schemas.microsoft.com/office/powerpoint/2010/main" val="5455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0" grpId="0"/>
      <p:bldP spid="64" grpId="0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080E6D0B-182F-2D58-CB17-2D3D09CD9943}"/>
              </a:ext>
            </a:extLst>
          </p:cNvPr>
          <p:cNvSpPr txBox="1"/>
          <p:nvPr/>
        </p:nvSpPr>
        <p:spPr>
          <a:xfrm>
            <a:off x="6760496" y="2017549"/>
            <a:ext cx="528017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Only needed data is on the destination side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66A30D-0E74-7E7E-6C06-2681DAEAA9AD}"/>
              </a:ext>
            </a:extLst>
          </p:cNvPr>
          <p:cNvSpPr txBox="1"/>
          <p:nvPr/>
        </p:nvSpPr>
        <p:spPr>
          <a:xfrm>
            <a:off x="6760496" y="2842917"/>
            <a:ext cx="3747122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Low coherence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A16028-01EA-E146-19FE-2A61565A6A4C}"/>
              </a:ext>
            </a:extLst>
          </p:cNvPr>
          <p:cNvSpPr txBox="1"/>
          <p:nvPr/>
        </p:nvSpPr>
        <p:spPr>
          <a:xfrm>
            <a:off x="6760496" y="3432477"/>
            <a:ext cx="464421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Guaranteed consistency</a:t>
            </a:r>
          </a:p>
        </p:txBody>
      </p:sp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618BB04B-0BDC-0866-FB86-4FF6766F6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82" y="4212203"/>
            <a:ext cx="364414" cy="364414"/>
          </a:xfrm>
          <a:prstGeom prst="rect">
            <a:avLst/>
          </a:prstGeom>
        </p:spPr>
      </p:pic>
      <p:pic>
        <p:nvPicPr>
          <p:cNvPr id="68" name="Picture 67" descr="Logo&#10;&#10;Description automatically generated">
            <a:extLst>
              <a:ext uri="{FF2B5EF4-FFF2-40B4-BE49-F238E27FC236}">
                <a16:creationId xmlns:a16="http://schemas.microsoft.com/office/drawing/2014/main" id="{87E0C1FD-0FF9-F874-CE44-17E49BA0F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96" y="2090505"/>
            <a:ext cx="388709" cy="388709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1631AC6E-4E6D-D335-DF4D-0D79F2BAD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53" y="4896029"/>
            <a:ext cx="364414" cy="3644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ACD4FAE-79B6-F72C-EBFC-AD12EBC953CB}"/>
              </a:ext>
            </a:extLst>
          </p:cNvPr>
          <p:cNvSpPr txBox="1"/>
          <p:nvPr/>
        </p:nvSpPr>
        <p:spPr>
          <a:xfrm>
            <a:off x="6739605" y="4863431"/>
            <a:ext cx="464421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Code &amp; data duplication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972A45-E9CD-DDD4-4747-73497E79A915}"/>
              </a:ext>
            </a:extLst>
          </p:cNvPr>
          <p:cNvSpPr txBox="1"/>
          <p:nvPr/>
        </p:nvSpPr>
        <p:spPr>
          <a:xfrm>
            <a:off x="6760496" y="4147954"/>
            <a:ext cx="534895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Replication lag or </a:t>
            </a:r>
            <a:r>
              <a:rPr lang="en-US" sz="2400" u="sng" dirty="0">
                <a:solidFill>
                  <a:schemeClr val="tx2"/>
                </a:solidFill>
              </a:rPr>
              <a:t>eventual consistency</a:t>
            </a:r>
          </a:p>
        </p:txBody>
      </p:sp>
      <p:pic>
        <p:nvPicPr>
          <p:cNvPr id="72" name="Picture 71" descr="Logo&#10;&#10;Description automatically generated">
            <a:extLst>
              <a:ext uri="{FF2B5EF4-FFF2-40B4-BE49-F238E27FC236}">
                <a16:creationId xmlns:a16="http://schemas.microsoft.com/office/drawing/2014/main" id="{4F46E2F7-EDD4-F22B-D24A-1B34CE764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96" y="2914955"/>
            <a:ext cx="388709" cy="388709"/>
          </a:xfrm>
          <a:prstGeom prst="rect">
            <a:avLst/>
          </a:prstGeom>
        </p:spPr>
      </p:pic>
      <p:pic>
        <p:nvPicPr>
          <p:cNvPr id="73" name="Picture 72" descr="Logo&#10;&#10;Description automatically generated">
            <a:extLst>
              <a:ext uri="{FF2B5EF4-FFF2-40B4-BE49-F238E27FC236}">
                <a16:creationId xmlns:a16="http://schemas.microsoft.com/office/drawing/2014/main" id="{A7F06112-4486-B243-3082-023405309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87" y="3503597"/>
            <a:ext cx="388709" cy="388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ED1B60-3D60-7F41-4373-0651AC88A33C}"/>
              </a:ext>
            </a:extLst>
          </p:cNvPr>
          <p:cNvSpPr txBox="1"/>
          <p:nvPr/>
        </p:nvSpPr>
        <p:spPr>
          <a:xfrm>
            <a:off x="1495427" y="1013557"/>
            <a:ext cx="2677015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API Composition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03089-DF2A-5139-15FF-F612B23C600B}"/>
              </a:ext>
            </a:extLst>
          </p:cNvPr>
          <p:cNvSpPr txBox="1"/>
          <p:nvPr/>
        </p:nvSpPr>
        <p:spPr>
          <a:xfrm>
            <a:off x="7044932" y="1072479"/>
            <a:ext cx="3651641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CQRS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(Command Query Responsibility Segregation)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0DE1E8-5068-26F5-BB90-E66DB0A1D027}"/>
              </a:ext>
            </a:extLst>
          </p:cNvPr>
          <p:cNvSpPr txBox="1"/>
          <p:nvPr/>
        </p:nvSpPr>
        <p:spPr>
          <a:xfrm>
            <a:off x="1381263" y="4147955"/>
            <a:ext cx="3747122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Inefficient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4F553-7A01-689A-27AC-E0249EF48789}"/>
              </a:ext>
            </a:extLst>
          </p:cNvPr>
          <p:cNvSpPr txBox="1"/>
          <p:nvPr/>
        </p:nvSpPr>
        <p:spPr>
          <a:xfrm>
            <a:off x="1413127" y="4798778"/>
            <a:ext cx="464421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In-memory joins of large data sets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8D89B1D-94C1-9C4A-6052-B9DEDC755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95" y="4224019"/>
            <a:ext cx="364414" cy="364414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29B042B3-5A11-905C-6939-5946EB253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62" y="4847403"/>
            <a:ext cx="364414" cy="364414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C06AE716-DE03-7BB9-3C5B-CB0D2F850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76" y="751373"/>
            <a:ext cx="715785" cy="71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2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What did we have at that moment?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52FF6-B608-1447-10B8-07145FB68C92}"/>
              </a:ext>
            </a:extLst>
          </p:cNvPr>
          <p:cNvSpPr txBox="1"/>
          <p:nvPr/>
        </p:nvSpPr>
        <p:spPr>
          <a:xfrm>
            <a:off x="1301750" y="1244600"/>
            <a:ext cx="683895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We were young and full of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84C86-F341-3E29-1A91-A71400C0DC33}"/>
              </a:ext>
            </a:extLst>
          </p:cNvPr>
          <p:cNvSpPr txBox="1"/>
          <p:nvPr/>
        </p:nvSpPr>
        <p:spPr>
          <a:xfrm>
            <a:off x="1301750" y="1818845"/>
            <a:ext cx="683895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Django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18CFE-3D2D-F960-F383-5BA468BA0A2E}"/>
              </a:ext>
            </a:extLst>
          </p:cNvPr>
          <p:cNvSpPr txBox="1"/>
          <p:nvPr/>
        </p:nvSpPr>
        <p:spPr>
          <a:xfrm>
            <a:off x="1301750" y="2393090"/>
            <a:ext cx="683895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Different databases (MySQL, Postgres)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5D09D-8BDA-12F6-BFB8-739F34F5ED3B}"/>
              </a:ext>
            </a:extLst>
          </p:cNvPr>
          <p:cNvSpPr txBox="1"/>
          <p:nvPr/>
        </p:nvSpPr>
        <p:spPr>
          <a:xfrm>
            <a:off x="1301750" y="2967335"/>
            <a:ext cx="53721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Nothing reasonable for CQRS pattern in Django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99080-0B4C-78E9-1A9B-F8256CB51A29}"/>
              </a:ext>
            </a:extLst>
          </p:cNvPr>
          <p:cNvSpPr txBox="1"/>
          <p:nvPr/>
        </p:nvSpPr>
        <p:spPr>
          <a:xfrm>
            <a:off x="3257549" y="3986314"/>
            <a:ext cx="897682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But…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D1D01-BD4D-1725-0C0F-94E6D21B7334}"/>
              </a:ext>
            </a:extLst>
          </p:cNvPr>
          <p:cNvSpPr txBox="1"/>
          <p:nvPr/>
        </p:nvSpPr>
        <p:spPr>
          <a:xfrm>
            <a:off x="2169537" y="4879032"/>
            <a:ext cx="5235198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3200" b="1" dirty="0">
                <a:solidFill>
                  <a:schemeClr val="tx2"/>
                </a:solidFill>
              </a:rPr>
              <a:t>We have a Team and Max!</a:t>
            </a:r>
          </a:p>
        </p:txBody>
      </p:sp>
      <p:pic>
        <p:nvPicPr>
          <p:cNvPr id="13" name="Picture 12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B5406EA6-4246-D5A2-8947-520CEA38A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70" y="1341735"/>
            <a:ext cx="3251200" cy="325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464ED3-01C2-86BF-6E39-4708BF88AF29}"/>
              </a:ext>
            </a:extLst>
          </p:cNvPr>
          <p:cNvSpPr txBox="1"/>
          <p:nvPr/>
        </p:nvSpPr>
        <p:spPr>
          <a:xfrm>
            <a:off x="8455870" y="4652349"/>
            <a:ext cx="274955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Maxim </a:t>
            </a:r>
            <a:r>
              <a:rPr lang="en-US" sz="2400" dirty="0" err="1">
                <a:solidFill>
                  <a:schemeClr val="tx2"/>
                </a:solidFill>
              </a:rPr>
              <a:t>Kolyubyakin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6" name="Picture 15" descr="A yellow smiley face&#10;&#10;Description automatically generated with low confidence">
            <a:extLst>
              <a:ext uri="{FF2B5EF4-FFF2-40B4-BE49-F238E27FC236}">
                <a16:creationId xmlns:a16="http://schemas.microsoft.com/office/drawing/2014/main" id="{41B10839-CFBE-5DE5-D6B2-3AB5F77B9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99" y="2985051"/>
            <a:ext cx="426231" cy="426231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DD69849-2334-44F5-04E9-0AF68F483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17" y="4879032"/>
            <a:ext cx="609600" cy="609600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0E0746-A530-DF57-86DD-B66DDBA7DE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9" y="1283807"/>
            <a:ext cx="375584" cy="375584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F6A2982-8A1C-17BE-C042-2CB3C3AE8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99" y="1859227"/>
            <a:ext cx="375584" cy="375584"/>
          </a:xfrm>
          <a:prstGeom prst="rect">
            <a:avLst/>
          </a:prstGeom>
        </p:spPr>
      </p:pic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AF8757-4BDE-177B-6BA1-E787B3D92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99" y="2433435"/>
            <a:ext cx="375584" cy="3755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16076AB-0190-D7A9-8F0F-467718C0E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5486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0" grpId="0"/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Django CQRS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1882773"/>
            <a:ext cx="6305550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1912936"/>
            <a:ext cx="3092450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9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B68E1BD-B98F-D293-2F94-0C06494704E4}"/>
              </a:ext>
            </a:extLst>
          </p:cNvPr>
          <p:cNvSpPr/>
          <p:nvPr/>
        </p:nvSpPr>
        <p:spPr>
          <a:xfrm>
            <a:off x="8647273" y="1427740"/>
            <a:ext cx="2495550" cy="5200650"/>
          </a:xfrm>
          <a:prstGeom prst="rect">
            <a:avLst/>
          </a:prstGeom>
          <a:solidFill>
            <a:schemeClr val="bg1">
              <a:lumMod val="50000"/>
              <a:alpha val="186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  <a:alpha val="49201"/>
                  </a:schemeClr>
                </a:solidFill>
              </a:rPr>
              <a:t>Replicas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0ECB3A6-D36D-5E5C-65F5-9B091CBC9441}"/>
              </a:ext>
            </a:extLst>
          </p:cNvPr>
          <p:cNvSpPr/>
          <p:nvPr/>
        </p:nvSpPr>
        <p:spPr>
          <a:xfrm>
            <a:off x="1238250" y="1447800"/>
            <a:ext cx="2495550" cy="5200650"/>
          </a:xfrm>
          <a:prstGeom prst="rect">
            <a:avLst/>
          </a:prstGeom>
          <a:solidFill>
            <a:schemeClr val="bg1">
              <a:lumMod val="50000"/>
              <a:alpha val="186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  <a:alpha val="49201"/>
                  </a:schemeClr>
                </a:solidFill>
              </a:rPr>
              <a:t>Master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7265FF-8B63-3FC9-0545-BD130F4A8FFC}"/>
              </a:ext>
            </a:extLst>
          </p:cNvPr>
          <p:cNvSpPr/>
          <p:nvPr/>
        </p:nvSpPr>
        <p:spPr>
          <a:xfrm>
            <a:off x="9107750" y="3836285"/>
            <a:ext cx="1688457" cy="77857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711EE-0BAD-639C-CB2C-2C168009856F}"/>
              </a:ext>
            </a:extLst>
          </p:cNvPr>
          <p:cNvSpPr/>
          <p:nvPr/>
        </p:nvSpPr>
        <p:spPr>
          <a:xfrm>
            <a:off x="1416591" y="2612576"/>
            <a:ext cx="2206953" cy="2933335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12A1C-DEAD-1CFF-49E6-800324192957}"/>
              </a:ext>
            </a:extLst>
          </p:cNvPr>
          <p:cNvSpPr/>
          <p:nvPr/>
        </p:nvSpPr>
        <p:spPr>
          <a:xfrm>
            <a:off x="9107751" y="5545939"/>
            <a:ext cx="1688456" cy="78331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40EB7C-0B6A-7A6C-D9D1-762CD148A665}"/>
              </a:ext>
            </a:extLst>
          </p:cNvPr>
          <p:cNvSpPr/>
          <p:nvPr/>
        </p:nvSpPr>
        <p:spPr>
          <a:xfrm>
            <a:off x="9121595" y="2159180"/>
            <a:ext cx="1656256" cy="778574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pic>
        <p:nvPicPr>
          <p:cNvPr id="9" name="Picture 8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BE06CDF7-830A-12CF-987D-A8F1FAACA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53" y="5179031"/>
            <a:ext cx="333748" cy="333748"/>
          </a:xfrm>
          <a:prstGeom prst="rect">
            <a:avLst/>
          </a:prstGeom>
        </p:spPr>
      </p:pic>
      <p:pic>
        <p:nvPicPr>
          <p:cNvPr id="10" name="Picture 9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4E0E4165-C519-438F-8FE9-6FC43A32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373" y="6108822"/>
            <a:ext cx="215691" cy="215691"/>
          </a:xfrm>
          <a:prstGeom prst="rect">
            <a:avLst/>
          </a:prstGeom>
        </p:spPr>
      </p:pic>
      <p:pic>
        <p:nvPicPr>
          <p:cNvPr id="11" name="Picture 10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520FAB6E-C53D-BAD7-15C9-1979E5357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830" y="4399169"/>
            <a:ext cx="215691" cy="215691"/>
          </a:xfrm>
          <a:prstGeom prst="rect">
            <a:avLst/>
          </a:prstGeom>
        </p:spPr>
      </p:pic>
      <p:pic>
        <p:nvPicPr>
          <p:cNvPr id="12" name="Picture 11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8D7E708C-DFFB-01ED-399D-4C1469A9F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516" y="2715198"/>
            <a:ext cx="215691" cy="2156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D86CB0-A9FA-FB98-DF27-9C44B0257E97}"/>
              </a:ext>
            </a:extLst>
          </p:cNvPr>
          <p:cNvSpPr/>
          <p:nvPr/>
        </p:nvSpPr>
        <p:spPr>
          <a:xfrm>
            <a:off x="1533796" y="3376443"/>
            <a:ext cx="1688456" cy="442411"/>
          </a:xfrm>
          <a:prstGeom prst="rect">
            <a:avLst/>
          </a:prstGeom>
          <a:solidFill>
            <a:srgbClr val="521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rgbClr val="D883FF"/>
                </a:solidFill>
              </a:rPr>
              <a:t>Model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4A7A48-F322-F521-7382-FE5D920B2C79}"/>
              </a:ext>
            </a:extLst>
          </p:cNvPr>
          <p:cNvSpPr/>
          <p:nvPr/>
        </p:nvSpPr>
        <p:spPr>
          <a:xfrm>
            <a:off x="1533796" y="4045425"/>
            <a:ext cx="1688456" cy="442411"/>
          </a:xfrm>
          <a:prstGeom prst="rect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rgbClr val="76D6FF"/>
                </a:solidFill>
              </a:rPr>
              <a:t>Model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DD67F2-AA23-F412-1428-07E3ABCC998C}"/>
              </a:ext>
            </a:extLst>
          </p:cNvPr>
          <p:cNvSpPr/>
          <p:nvPr/>
        </p:nvSpPr>
        <p:spPr>
          <a:xfrm>
            <a:off x="1533796" y="4714407"/>
            <a:ext cx="1688456" cy="442411"/>
          </a:xfrm>
          <a:prstGeom prst="rect">
            <a:avLst/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rgbClr val="FF8AD8"/>
                </a:solidFill>
              </a:rPr>
              <a:t>Model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9F579A-5424-3B44-39C9-950537101C1D}"/>
              </a:ext>
            </a:extLst>
          </p:cNvPr>
          <p:cNvSpPr/>
          <p:nvPr/>
        </p:nvSpPr>
        <p:spPr>
          <a:xfrm rot="5400000">
            <a:off x="5241663" y="415843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5" name="Connector: Elbow 18">
            <a:extLst>
              <a:ext uri="{FF2B5EF4-FFF2-40B4-BE49-F238E27FC236}">
                <a16:creationId xmlns:a16="http://schemas.microsoft.com/office/drawing/2014/main" id="{0CAA1D50-9116-2358-9E3A-9BEEF780B242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623544" y="4225573"/>
            <a:ext cx="1688457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15DA2E5-33A2-61DB-0A39-F44E1F7F4C74}"/>
              </a:ext>
            </a:extLst>
          </p:cNvPr>
          <p:cNvSpPr txBox="1"/>
          <p:nvPr/>
        </p:nvSpPr>
        <p:spPr>
          <a:xfrm>
            <a:off x="5068788" y="3658733"/>
            <a:ext cx="1679947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Message Broker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83B55-C3C8-F63B-B667-6A95327048FE}"/>
              </a:ext>
            </a:extLst>
          </p:cNvPr>
          <p:cNvSpPr/>
          <p:nvPr/>
        </p:nvSpPr>
        <p:spPr>
          <a:xfrm rot="5400000">
            <a:off x="5376646" y="415843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1BD347-321A-0652-65CA-6F3868A8264C}"/>
              </a:ext>
            </a:extLst>
          </p:cNvPr>
          <p:cNvSpPr/>
          <p:nvPr/>
        </p:nvSpPr>
        <p:spPr>
          <a:xfrm rot="5400000">
            <a:off x="5510929" y="415843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035D8A-B512-833C-C948-54D6F71BFBEE}"/>
              </a:ext>
            </a:extLst>
          </p:cNvPr>
          <p:cNvSpPr/>
          <p:nvPr/>
        </p:nvSpPr>
        <p:spPr>
          <a:xfrm rot="5400000">
            <a:off x="5645912" y="415843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D0B292-D063-A72B-B283-DA6DF39BA2B1}"/>
              </a:ext>
            </a:extLst>
          </p:cNvPr>
          <p:cNvSpPr/>
          <p:nvPr/>
        </p:nvSpPr>
        <p:spPr>
          <a:xfrm rot="5400000">
            <a:off x="5774995" y="415843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921C12-4775-57B7-29C7-2E8727C597DF}"/>
              </a:ext>
            </a:extLst>
          </p:cNvPr>
          <p:cNvSpPr/>
          <p:nvPr/>
        </p:nvSpPr>
        <p:spPr>
          <a:xfrm rot="5400000">
            <a:off x="5909978" y="415843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2B18CD-AD5B-07F3-6A67-CE0C2BC8B89F}"/>
              </a:ext>
            </a:extLst>
          </p:cNvPr>
          <p:cNvSpPr/>
          <p:nvPr/>
        </p:nvSpPr>
        <p:spPr>
          <a:xfrm rot="5400000">
            <a:off x="6044261" y="415843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143BDB-2100-065C-198D-3D6FCFB9E114}"/>
              </a:ext>
            </a:extLst>
          </p:cNvPr>
          <p:cNvSpPr/>
          <p:nvPr/>
        </p:nvSpPr>
        <p:spPr>
          <a:xfrm rot="5400000">
            <a:off x="6179244" y="415843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39" name="Connector: Elbow 18">
            <a:extLst>
              <a:ext uri="{FF2B5EF4-FFF2-40B4-BE49-F238E27FC236}">
                <a16:creationId xmlns:a16="http://schemas.microsoft.com/office/drawing/2014/main" id="{60AD95D6-CFE2-DD45-4A8D-CE45AB1C2811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6383865" y="4225573"/>
            <a:ext cx="1421434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18">
            <a:extLst>
              <a:ext uri="{FF2B5EF4-FFF2-40B4-BE49-F238E27FC236}">
                <a16:creationId xmlns:a16="http://schemas.microsoft.com/office/drawing/2014/main" id="{D1EEA8B6-FF5F-71DB-4C0F-B73279BED731}"/>
              </a:ext>
            </a:extLst>
          </p:cNvPr>
          <p:cNvCxnSpPr>
            <a:cxnSpLocks/>
          </p:cNvCxnSpPr>
          <p:nvPr/>
        </p:nvCxnSpPr>
        <p:spPr>
          <a:xfrm flipV="1">
            <a:off x="7805299" y="2508250"/>
            <a:ext cx="0" cy="1717322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18">
            <a:extLst>
              <a:ext uri="{FF2B5EF4-FFF2-40B4-BE49-F238E27FC236}">
                <a16:creationId xmlns:a16="http://schemas.microsoft.com/office/drawing/2014/main" id="{BA73ACEC-28F4-AC9E-8E68-FAD26AABE153}"/>
              </a:ext>
            </a:extLst>
          </p:cNvPr>
          <p:cNvCxnSpPr>
            <a:cxnSpLocks/>
          </p:cNvCxnSpPr>
          <p:nvPr/>
        </p:nvCxnSpPr>
        <p:spPr>
          <a:xfrm flipV="1">
            <a:off x="7805299" y="4220276"/>
            <a:ext cx="0" cy="1717322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18">
            <a:extLst>
              <a:ext uri="{FF2B5EF4-FFF2-40B4-BE49-F238E27FC236}">
                <a16:creationId xmlns:a16="http://schemas.microsoft.com/office/drawing/2014/main" id="{00A02379-DFCE-88A4-6DD6-CA778D5859D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805298" y="4225572"/>
            <a:ext cx="1302452" cy="1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18">
            <a:extLst>
              <a:ext uri="{FF2B5EF4-FFF2-40B4-BE49-F238E27FC236}">
                <a16:creationId xmlns:a16="http://schemas.microsoft.com/office/drawing/2014/main" id="{4ECA307B-87E8-6B66-41D8-B101FD31905F}"/>
              </a:ext>
            </a:extLst>
          </p:cNvPr>
          <p:cNvCxnSpPr>
            <a:cxnSpLocks/>
          </p:cNvCxnSpPr>
          <p:nvPr/>
        </p:nvCxnSpPr>
        <p:spPr>
          <a:xfrm>
            <a:off x="7805298" y="2513547"/>
            <a:ext cx="1302452" cy="1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18">
            <a:extLst>
              <a:ext uri="{FF2B5EF4-FFF2-40B4-BE49-F238E27FC236}">
                <a16:creationId xmlns:a16="http://schemas.microsoft.com/office/drawing/2014/main" id="{4097F6E5-AE38-4B66-40AC-75640C3801DC}"/>
              </a:ext>
            </a:extLst>
          </p:cNvPr>
          <p:cNvCxnSpPr>
            <a:cxnSpLocks/>
          </p:cNvCxnSpPr>
          <p:nvPr/>
        </p:nvCxnSpPr>
        <p:spPr>
          <a:xfrm>
            <a:off x="7805298" y="5942894"/>
            <a:ext cx="1302452" cy="1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AE53325-D3CB-96C4-A652-2968BFF55D59}"/>
              </a:ext>
            </a:extLst>
          </p:cNvPr>
          <p:cNvSpPr/>
          <p:nvPr/>
        </p:nvSpPr>
        <p:spPr>
          <a:xfrm>
            <a:off x="3618056" y="4088093"/>
            <a:ext cx="141858" cy="281833"/>
          </a:xfrm>
          <a:prstGeom prst="rect">
            <a:avLst/>
          </a:prstGeom>
          <a:solidFill>
            <a:srgbClr val="941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F2F3F5-ADA1-13B6-A1C1-B8155866AA52}"/>
              </a:ext>
            </a:extLst>
          </p:cNvPr>
          <p:cNvSpPr/>
          <p:nvPr/>
        </p:nvSpPr>
        <p:spPr>
          <a:xfrm>
            <a:off x="3623543" y="4088093"/>
            <a:ext cx="141858" cy="281833"/>
          </a:xfrm>
          <a:prstGeom prst="rect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978EC-5656-0F76-1113-2B4BAA3CF87E}"/>
              </a:ext>
            </a:extLst>
          </p:cNvPr>
          <p:cNvSpPr/>
          <p:nvPr/>
        </p:nvSpPr>
        <p:spPr>
          <a:xfrm>
            <a:off x="3623543" y="4090859"/>
            <a:ext cx="141858" cy="281833"/>
          </a:xfrm>
          <a:prstGeom prst="rect">
            <a:avLst/>
          </a:prstGeom>
          <a:solidFill>
            <a:srgbClr val="521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1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0.00092 L 0.33633 -0.00023 L 0.33633 -0.2507 L 0.44245 -0.24977 L 0.44245 -0.24977 " pathEditMode="relative" ptsTypes="AAAAA">
                                      <p:cBhvr>
                                        <p:cTn id="7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326 -0.00162 L 0.44402 -0.00162 " pathEditMode="relative" ptsTypes="AA">
                                      <p:cBhvr>
                                        <p:cTn id="7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0 L 0.33502 0.00208 L 0.33568 0.25301 L 0.44049 0.25301 " pathEditMode="relative" ptsTypes="AAAA">
                                      <p:cBhvr>
                                        <p:cTn id="8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15" grpId="0" animBg="1"/>
      <p:bldP spid="19" grpId="0" animBg="1"/>
      <p:bldP spid="20" grpId="0" animBg="1"/>
      <p:bldP spid="21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18" grpId="0" animBg="1"/>
      <p:bldP spid="18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ABFC0F9-1580-501B-A7B8-686B65E18D64}"/>
              </a:ext>
            </a:extLst>
          </p:cNvPr>
          <p:cNvSpPr/>
          <p:nvPr/>
        </p:nvSpPr>
        <p:spPr>
          <a:xfrm>
            <a:off x="4468747" y="2399446"/>
            <a:ext cx="2263062" cy="2545783"/>
          </a:xfrm>
          <a:prstGeom prst="rect">
            <a:avLst/>
          </a:prstGeom>
          <a:solidFill>
            <a:schemeClr val="bg1">
              <a:lumMod val="50000"/>
              <a:alpha val="186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  <a:alpha val="49201"/>
                  </a:schemeClr>
                </a:solidFill>
              </a:rPr>
              <a:t>Replicas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FA86C1-3F4C-6FEF-7C8B-539FFE8B4388}"/>
              </a:ext>
            </a:extLst>
          </p:cNvPr>
          <p:cNvSpPr/>
          <p:nvPr/>
        </p:nvSpPr>
        <p:spPr>
          <a:xfrm>
            <a:off x="252747" y="2399446"/>
            <a:ext cx="2263062" cy="2545783"/>
          </a:xfrm>
          <a:prstGeom prst="rect">
            <a:avLst/>
          </a:prstGeom>
          <a:solidFill>
            <a:schemeClr val="bg1">
              <a:lumMod val="50000"/>
              <a:alpha val="1869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  <a:alpha val="49201"/>
                  </a:schemeClr>
                </a:solidFill>
              </a:rPr>
              <a:t>Master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7265FF-8B63-3FC9-0545-BD130F4A8FFC}"/>
              </a:ext>
            </a:extLst>
          </p:cNvPr>
          <p:cNvSpPr>
            <a:spLocks noChangeAspect="1"/>
          </p:cNvSpPr>
          <p:nvPr/>
        </p:nvSpPr>
        <p:spPr>
          <a:xfrm>
            <a:off x="5278397" y="3595992"/>
            <a:ext cx="1103049" cy="344759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12A1C-DEAD-1CFF-49E6-800324192957}"/>
              </a:ext>
            </a:extLst>
          </p:cNvPr>
          <p:cNvSpPr>
            <a:spLocks noChangeAspect="1"/>
          </p:cNvSpPr>
          <p:nvPr/>
        </p:nvSpPr>
        <p:spPr>
          <a:xfrm>
            <a:off x="5278397" y="4442312"/>
            <a:ext cx="1103048" cy="34686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9F579A-5424-3B44-39C9-950537101C1D}"/>
              </a:ext>
            </a:extLst>
          </p:cNvPr>
          <p:cNvSpPr>
            <a:spLocks noChangeAspect="1"/>
          </p:cNvSpPr>
          <p:nvPr/>
        </p:nvSpPr>
        <p:spPr>
          <a:xfrm rot="5400000">
            <a:off x="3054885" y="370758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5" name="Connector: Elbow 18">
            <a:extLst>
              <a:ext uri="{FF2B5EF4-FFF2-40B4-BE49-F238E27FC236}">
                <a16:creationId xmlns:a16="http://schemas.microsoft.com/office/drawing/2014/main" id="{0CAA1D50-9116-2358-9E3A-9BEEF780B242}"/>
              </a:ext>
            </a:extLst>
          </p:cNvPr>
          <p:cNvCxnSpPr>
            <a:cxnSpLocks noChangeAspect="1"/>
            <a:endCxn id="21" idx="2"/>
          </p:cNvCxnSpPr>
          <p:nvPr/>
        </p:nvCxnSpPr>
        <p:spPr>
          <a:xfrm>
            <a:off x="2381250" y="3769426"/>
            <a:ext cx="743973" cy="5297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83B55-C3C8-F63B-B667-6A95327048FE}"/>
              </a:ext>
            </a:extLst>
          </p:cNvPr>
          <p:cNvSpPr>
            <a:spLocks noChangeAspect="1"/>
          </p:cNvSpPr>
          <p:nvPr/>
        </p:nvSpPr>
        <p:spPr>
          <a:xfrm rot="5400000">
            <a:off x="3189868" y="370758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1BD347-321A-0652-65CA-6F3868A8264C}"/>
              </a:ext>
            </a:extLst>
          </p:cNvPr>
          <p:cNvSpPr>
            <a:spLocks noChangeAspect="1"/>
          </p:cNvSpPr>
          <p:nvPr/>
        </p:nvSpPr>
        <p:spPr>
          <a:xfrm rot="5400000">
            <a:off x="3324151" y="370758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035D8A-B512-833C-C948-54D6F71BFBEE}"/>
              </a:ext>
            </a:extLst>
          </p:cNvPr>
          <p:cNvSpPr>
            <a:spLocks noChangeAspect="1"/>
          </p:cNvSpPr>
          <p:nvPr/>
        </p:nvSpPr>
        <p:spPr>
          <a:xfrm rot="5400000">
            <a:off x="3459134" y="370758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D0B292-D063-A72B-B283-DA6DF39BA2B1}"/>
              </a:ext>
            </a:extLst>
          </p:cNvPr>
          <p:cNvSpPr>
            <a:spLocks noChangeAspect="1"/>
          </p:cNvSpPr>
          <p:nvPr/>
        </p:nvSpPr>
        <p:spPr>
          <a:xfrm rot="5400000">
            <a:off x="3588217" y="370758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921C12-4775-57B7-29C7-2E8727C597DF}"/>
              </a:ext>
            </a:extLst>
          </p:cNvPr>
          <p:cNvSpPr>
            <a:spLocks noChangeAspect="1"/>
          </p:cNvSpPr>
          <p:nvPr/>
        </p:nvSpPr>
        <p:spPr>
          <a:xfrm rot="5400000">
            <a:off x="3723200" y="370758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2B18CD-AD5B-07F3-6A67-CE0C2BC8B89F}"/>
              </a:ext>
            </a:extLst>
          </p:cNvPr>
          <p:cNvSpPr>
            <a:spLocks noChangeAspect="1"/>
          </p:cNvSpPr>
          <p:nvPr/>
        </p:nvSpPr>
        <p:spPr>
          <a:xfrm rot="5400000">
            <a:off x="3857483" y="370758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143BDB-2100-065C-198D-3D6FCFB9E114}"/>
              </a:ext>
            </a:extLst>
          </p:cNvPr>
          <p:cNvSpPr>
            <a:spLocks noChangeAspect="1"/>
          </p:cNvSpPr>
          <p:nvPr/>
        </p:nvSpPr>
        <p:spPr>
          <a:xfrm rot="5400000">
            <a:off x="3992466" y="3707581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39" name="Connector: Elbow 18">
            <a:extLst>
              <a:ext uri="{FF2B5EF4-FFF2-40B4-BE49-F238E27FC236}">
                <a16:creationId xmlns:a16="http://schemas.microsoft.com/office/drawing/2014/main" id="{60AD95D6-CFE2-DD45-4A8D-CE45AB1C2811}"/>
              </a:ext>
            </a:extLst>
          </p:cNvPr>
          <p:cNvCxnSpPr>
            <a:cxnSpLocks noChangeAspect="1"/>
            <a:stCxn id="33" idx="0"/>
          </p:cNvCxnSpPr>
          <p:nvPr/>
        </p:nvCxnSpPr>
        <p:spPr>
          <a:xfrm>
            <a:off x="4197087" y="3774723"/>
            <a:ext cx="419363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18">
            <a:extLst>
              <a:ext uri="{FF2B5EF4-FFF2-40B4-BE49-F238E27FC236}">
                <a16:creationId xmlns:a16="http://schemas.microsoft.com/office/drawing/2014/main" id="{D1EEA8B6-FF5F-71DB-4C0F-B73279BED73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616450" y="2940050"/>
            <a:ext cx="0" cy="833618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18">
            <a:extLst>
              <a:ext uri="{FF2B5EF4-FFF2-40B4-BE49-F238E27FC236}">
                <a16:creationId xmlns:a16="http://schemas.microsoft.com/office/drawing/2014/main" id="{BA73ACEC-28F4-AC9E-8E68-FAD26AABE15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616450" y="3768372"/>
            <a:ext cx="0" cy="867128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18">
            <a:extLst>
              <a:ext uri="{FF2B5EF4-FFF2-40B4-BE49-F238E27FC236}">
                <a16:creationId xmlns:a16="http://schemas.microsoft.com/office/drawing/2014/main" id="{00A02379-DFCE-88A4-6DD6-CA778D5859D5}"/>
              </a:ext>
            </a:extLst>
          </p:cNvPr>
          <p:cNvCxnSpPr>
            <a:cxnSpLocks noChangeAspect="1"/>
            <a:endCxn id="2" idx="1"/>
          </p:cNvCxnSpPr>
          <p:nvPr/>
        </p:nvCxnSpPr>
        <p:spPr>
          <a:xfrm flipV="1">
            <a:off x="4629873" y="3768372"/>
            <a:ext cx="648524" cy="5857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18">
            <a:extLst>
              <a:ext uri="{FF2B5EF4-FFF2-40B4-BE49-F238E27FC236}">
                <a16:creationId xmlns:a16="http://schemas.microsoft.com/office/drawing/2014/main" id="{4ECA307B-87E8-6B66-41D8-B101FD31905F}"/>
              </a:ext>
            </a:extLst>
          </p:cNvPr>
          <p:cNvCxnSpPr>
            <a:cxnSpLocks noChangeAspect="1"/>
          </p:cNvCxnSpPr>
          <p:nvPr/>
        </p:nvCxnSpPr>
        <p:spPr>
          <a:xfrm>
            <a:off x="4614471" y="2940050"/>
            <a:ext cx="664229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950" y="449095"/>
            <a:ext cx="3270471" cy="617803"/>
          </a:xfrm>
        </p:spPr>
        <p:txBody>
          <a:bodyPr>
            <a:noAutofit/>
          </a:bodyPr>
          <a:lstStyle/>
          <a:p>
            <a:r>
              <a:rPr lang="en-US" sz="3600" dirty="0"/>
              <a:t>Key Features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1EF455-C1DD-18CD-D24C-50589D4174B7}"/>
              </a:ext>
            </a:extLst>
          </p:cNvPr>
          <p:cNvSpPr txBox="1"/>
          <p:nvPr/>
        </p:nvSpPr>
        <p:spPr>
          <a:xfrm>
            <a:off x="7877638" y="1568450"/>
            <a:ext cx="3479094" cy="83099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You need </a:t>
            </a:r>
            <a:r>
              <a:rPr lang="ru-RU" sz="2400" dirty="0">
                <a:solidFill>
                  <a:schemeClr val="tx2"/>
                </a:solidFill>
              </a:rPr>
              <a:t>5 </a:t>
            </a:r>
            <a:r>
              <a:rPr lang="en-US" sz="2400" dirty="0">
                <a:solidFill>
                  <a:schemeClr val="tx2"/>
                </a:solidFill>
              </a:rPr>
              <a:t>steps to run it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in your Django app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ECD4E5-7282-C8BB-D2C1-2346CF890787}"/>
              </a:ext>
            </a:extLst>
          </p:cNvPr>
          <p:cNvSpPr txBox="1"/>
          <p:nvPr/>
        </p:nvSpPr>
        <p:spPr>
          <a:xfrm>
            <a:off x="7928438" y="2796918"/>
            <a:ext cx="4115486" cy="83099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You don’t need to dramatically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change your code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D5DD10-A81B-5144-83F8-57F9F82F8FDD}"/>
              </a:ext>
            </a:extLst>
          </p:cNvPr>
          <p:cNvSpPr txBox="1"/>
          <p:nvPr/>
        </p:nvSpPr>
        <p:spPr>
          <a:xfrm>
            <a:off x="7928438" y="3984368"/>
            <a:ext cx="3931397" cy="83099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Supports different databases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from out of the box</a:t>
            </a:r>
          </a:p>
        </p:txBody>
      </p:sp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5E1C3DCB-36FC-70E3-FC82-D8B5E186A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128" y="1631854"/>
            <a:ext cx="388709" cy="388709"/>
          </a:xfrm>
          <a:prstGeom prst="rect">
            <a:avLst/>
          </a:prstGeom>
        </p:spPr>
      </p:pic>
      <p:pic>
        <p:nvPicPr>
          <p:cNvPr id="56" name="Picture 55" descr="Logo&#10;&#10;Description automatically generated">
            <a:extLst>
              <a:ext uri="{FF2B5EF4-FFF2-40B4-BE49-F238E27FC236}">
                <a16:creationId xmlns:a16="http://schemas.microsoft.com/office/drawing/2014/main" id="{33952CF8-5E8C-0B59-0554-B0E9C75BC3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27" y="2892828"/>
            <a:ext cx="388709" cy="388709"/>
          </a:xfrm>
          <a:prstGeom prst="rect">
            <a:avLst/>
          </a:prstGeom>
        </p:spPr>
      </p:pic>
      <p:pic>
        <p:nvPicPr>
          <p:cNvPr id="57" name="Picture 56" descr="Logo&#10;&#10;Description automatically generated">
            <a:extLst>
              <a:ext uri="{FF2B5EF4-FFF2-40B4-BE49-F238E27FC236}">
                <a16:creationId xmlns:a16="http://schemas.microsoft.com/office/drawing/2014/main" id="{9D29159C-2263-E633-BE92-D7CDA73E2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27" y="4047445"/>
            <a:ext cx="388709" cy="38870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E813032-E4D2-4A51-DA41-00F1F761F975}"/>
              </a:ext>
            </a:extLst>
          </p:cNvPr>
          <p:cNvSpPr txBox="1"/>
          <p:nvPr/>
        </p:nvSpPr>
        <p:spPr>
          <a:xfrm>
            <a:off x="7928438" y="5171818"/>
            <a:ext cx="2329164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Production ready</a:t>
            </a:r>
          </a:p>
        </p:txBody>
      </p:sp>
      <p:pic>
        <p:nvPicPr>
          <p:cNvPr id="59" name="Picture 58" descr="Logo&#10;&#10;Description automatically generated">
            <a:extLst>
              <a:ext uri="{FF2B5EF4-FFF2-40B4-BE49-F238E27FC236}">
                <a16:creationId xmlns:a16="http://schemas.microsoft.com/office/drawing/2014/main" id="{421ABDD1-9AB0-2A73-9952-1726A4B83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27" y="5208295"/>
            <a:ext cx="388709" cy="38870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8BA59C5-1243-33CC-70F9-1C2F66F89722}"/>
              </a:ext>
            </a:extLst>
          </p:cNvPr>
          <p:cNvSpPr/>
          <p:nvPr/>
        </p:nvSpPr>
        <p:spPr>
          <a:xfrm>
            <a:off x="332165" y="3520658"/>
            <a:ext cx="2048385" cy="485804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EB487A7-5D21-B48F-BF65-667921A3A6F4}"/>
              </a:ext>
            </a:extLst>
          </p:cNvPr>
          <p:cNvSpPr/>
          <p:nvPr/>
        </p:nvSpPr>
        <p:spPr>
          <a:xfrm>
            <a:off x="5278397" y="2783436"/>
            <a:ext cx="1103045" cy="338902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400" b="1" dirty="0">
                <a:solidFill>
                  <a:srgbClr val="FF9300"/>
                </a:solidFill>
              </a:rPr>
              <a:t>Payments</a:t>
            </a:r>
          </a:p>
        </p:txBody>
      </p:sp>
      <p:cxnSp>
        <p:nvCxnSpPr>
          <p:cNvPr id="64" name="Connector: Elbow 18">
            <a:extLst>
              <a:ext uri="{FF2B5EF4-FFF2-40B4-BE49-F238E27FC236}">
                <a16:creationId xmlns:a16="http://schemas.microsoft.com/office/drawing/2014/main" id="{44199614-9EE4-742C-1C29-1DC23320109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614471" y="4615742"/>
            <a:ext cx="663926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679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4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121357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A1163F-F06D-F58A-2A01-A3147ADFDF1C}"/>
              </a:ext>
            </a:extLst>
          </p:cNvPr>
          <p:cNvSpPr txBox="1">
            <a:spLocks/>
          </p:cNvSpPr>
          <p:nvPr/>
        </p:nvSpPr>
        <p:spPr>
          <a:xfrm>
            <a:off x="74726" y="-20712"/>
            <a:ext cx="11416557" cy="792579"/>
          </a:xfrm>
          <a:prstGeom prst="rect">
            <a:avLst/>
          </a:prstGeom>
        </p:spPr>
        <p:txBody>
          <a:bodyPr/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55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Hi, there!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F30134-983C-BF5E-4793-F54D2A42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56" y="4362490"/>
            <a:ext cx="476491" cy="476491"/>
          </a:xfrm>
          <a:prstGeom prst="rect">
            <a:avLst/>
          </a:prstGeom>
        </p:spPr>
      </p:pic>
      <p:pic>
        <p:nvPicPr>
          <p:cNvPr id="6" name="Picture 5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903CD44-2C45-4D93-A1BE-9FD0A441F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56" y="1587791"/>
            <a:ext cx="451785" cy="45178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2D75DEC-C729-051A-3BFB-6EA3CF6AC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56" y="2956830"/>
            <a:ext cx="476491" cy="476491"/>
          </a:xfrm>
          <a:prstGeom prst="rect">
            <a:avLst/>
          </a:prstGeom>
        </p:spPr>
      </p:pic>
      <p:pic>
        <p:nvPicPr>
          <p:cNvPr id="8" name="Picture 7" descr="A person with his hand on his chin&#10;&#10;Description automatically generated with medium confidence">
            <a:extLst>
              <a:ext uri="{FF2B5EF4-FFF2-40B4-BE49-F238E27FC236}">
                <a16:creationId xmlns:a16="http://schemas.microsoft.com/office/drawing/2014/main" id="{F369DC99-1D65-2F2E-1FDE-9DF4F67BB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06" y="1587781"/>
            <a:ext cx="3251200" cy="325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6C38AC-1F45-1155-BD2C-9D14BF227765}"/>
              </a:ext>
            </a:extLst>
          </p:cNvPr>
          <p:cNvSpPr txBox="1"/>
          <p:nvPr/>
        </p:nvSpPr>
        <p:spPr>
          <a:xfrm>
            <a:off x="2048008" y="5039386"/>
            <a:ext cx="3734997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Pavel “Pasha” Lonkin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8510B-2E50-14B9-84D2-D51013DEFD03}"/>
              </a:ext>
            </a:extLst>
          </p:cNvPr>
          <p:cNvSpPr txBox="1"/>
          <p:nvPr/>
        </p:nvSpPr>
        <p:spPr>
          <a:xfrm flipH="1">
            <a:off x="8095380" y="1629017"/>
            <a:ext cx="368951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www.linkedin.com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/in/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plonkin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B08B3-196A-9350-D394-1F0F8A987703}"/>
              </a:ext>
            </a:extLst>
          </p:cNvPr>
          <p:cNvSpPr txBox="1"/>
          <p:nvPr/>
        </p:nvSpPr>
        <p:spPr>
          <a:xfrm>
            <a:off x="8095380" y="3010409"/>
            <a:ext cx="1344920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pavel_lonkin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B454EA-8C6D-369B-FF40-7592004087AC}"/>
              </a:ext>
            </a:extLst>
          </p:cNvPr>
          <p:cNvSpPr txBox="1"/>
          <p:nvPr/>
        </p:nvSpPr>
        <p:spPr>
          <a:xfrm>
            <a:off x="8095380" y="4416069"/>
            <a:ext cx="710131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@d3rky</a:t>
            </a:r>
          </a:p>
        </p:txBody>
      </p:sp>
    </p:spTree>
    <p:extLst>
      <p:ext uri="{BB962C8B-B14F-4D97-AF65-F5344CB8AC3E}">
        <p14:creationId xmlns:p14="http://schemas.microsoft.com/office/powerpoint/2010/main" val="6274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817460" y="2757438"/>
            <a:ext cx="58466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C4D3B00-CB9C-D7EC-1BD9-6C182573410F}"/>
              </a:ext>
            </a:extLst>
          </p:cNvPr>
          <p:cNvSpPr/>
          <p:nvPr/>
        </p:nvSpPr>
        <p:spPr>
          <a:xfrm>
            <a:off x="0" y="127888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Demote</a:t>
            </a:r>
          </a:p>
        </p:txBody>
      </p:sp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82" y="2471110"/>
            <a:ext cx="5011436" cy="1915781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824811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1423981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732073" y="2757478"/>
            <a:ext cx="59054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7858724" y="2752136"/>
            <a:ext cx="53073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BA912D-081D-A4F1-BB6A-20D2E29525EE}"/>
              </a:ext>
            </a:extLst>
          </p:cNvPr>
          <p:cNvSpPr/>
          <p:nvPr/>
        </p:nvSpPr>
        <p:spPr>
          <a:xfrm>
            <a:off x="-1" y="23017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Demote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446" y="2484533"/>
            <a:ext cx="5127108" cy="188893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240063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97519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789879" y="2752136"/>
            <a:ext cx="542031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</p:cNvCxnSpPr>
          <p:nvPr/>
        </p:nvCxnSpPr>
        <p:spPr>
          <a:xfrm flipH="1">
            <a:off x="7398014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0239DB-F78D-20AC-9B9A-1D9796BB3EDD}"/>
              </a:ext>
            </a:extLst>
          </p:cNvPr>
          <p:cNvSpPr/>
          <p:nvPr/>
        </p:nvSpPr>
        <p:spPr>
          <a:xfrm>
            <a:off x="-1" y="23017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Demote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33" y="2418750"/>
            <a:ext cx="4940335" cy="202050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262441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20839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00134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575922" y="5288594"/>
            <a:ext cx="1085230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D57D36-0121-A7AA-184F-888303AF4568}"/>
              </a:ext>
            </a:extLst>
          </p:cNvPr>
          <p:cNvSpPr/>
          <p:nvPr/>
        </p:nvSpPr>
        <p:spPr>
          <a:xfrm>
            <a:off x="-1" y="23017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Demote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48" y="2251930"/>
            <a:ext cx="4192305" cy="235414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148819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54247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30850" y="5288594"/>
            <a:ext cx="1068177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698A63-1E18-1C67-1EFC-9E12245C9717}"/>
              </a:ext>
            </a:extLst>
          </p:cNvPr>
          <p:cNvSpPr/>
          <p:nvPr/>
        </p:nvSpPr>
        <p:spPr>
          <a:xfrm>
            <a:off x="-1" y="23017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Demote</a:t>
            </a:r>
          </a:p>
        </p:txBody>
      </p:sp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21" y="2403662"/>
            <a:ext cx="6924358" cy="2050676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14586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</p:spTree>
    <p:extLst>
      <p:ext uri="{BB962C8B-B14F-4D97-AF65-F5344CB8AC3E}">
        <p14:creationId xmlns:p14="http://schemas.microsoft.com/office/powerpoint/2010/main" val="168180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55E1FF-5A16-080C-83EA-763F57EAC0D9}"/>
              </a:ext>
            </a:extLst>
          </p:cNvPr>
          <p:cNvSpPr/>
          <p:nvPr/>
        </p:nvSpPr>
        <p:spPr>
          <a:xfrm>
            <a:off x="433769" y="1117034"/>
            <a:ext cx="7399392" cy="5008807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Monolith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011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What’s the problem?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9B5D247-7BC5-46E6-9624-71CAB0D7EA33}"/>
              </a:ext>
            </a:extLst>
          </p:cNvPr>
          <p:cNvSpPr txBox="1">
            <a:spLocks/>
          </p:cNvSpPr>
          <p:nvPr/>
        </p:nvSpPr>
        <p:spPr>
          <a:xfrm>
            <a:off x="727787" y="3969271"/>
            <a:ext cx="6720768" cy="3887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A547C2-F6B6-1D4C-71AF-DA6290F4A0A2}"/>
              </a:ext>
            </a:extLst>
          </p:cNvPr>
          <p:cNvSpPr/>
          <p:nvPr/>
        </p:nvSpPr>
        <p:spPr>
          <a:xfrm>
            <a:off x="850473" y="2973398"/>
            <a:ext cx="1859962" cy="2548671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6947D-75B6-771F-A58A-D32642A51190}"/>
              </a:ext>
            </a:extLst>
          </p:cNvPr>
          <p:cNvSpPr/>
          <p:nvPr/>
        </p:nvSpPr>
        <p:spPr>
          <a:xfrm>
            <a:off x="2704041" y="2973399"/>
            <a:ext cx="1688456" cy="2548671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E7DDE3-6C03-B69A-6FFC-E9BA4E3B2A54}"/>
              </a:ext>
            </a:extLst>
          </p:cNvPr>
          <p:cNvSpPr/>
          <p:nvPr/>
        </p:nvSpPr>
        <p:spPr>
          <a:xfrm>
            <a:off x="4392498" y="2973398"/>
            <a:ext cx="1406880" cy="25486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23100-213C-B3FE-F2AC-708A3A6756BB}"/>
              </a:ext>
            </a:extLst>
          </p:cNvPr>
          <p:cNvSpPr/>
          <p:nvPr/>
        </p:nvSpPr>
        <p:spPr>
          <a:xfrm>
            <a:off x="850576" y="1869619"/>
            <a:ext cx="4948802" cy="1111085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72536-6837-92CE-3094-02A5969A29AD}"/>
              </a:ext>
            </a:extLst>
          </p:cNvPr>
          <p:cNvSpPr/>
          <p:nvPr/>
        </p:nvSpPr>
        <p:spPr>
          <a:xfrm>
            <a:off x="5785094" y="1869617"/>
            <a:ext cx="1683418" cy="3652452"/>
          </a:xfrm>
          <a:prstGeom prst="rect">
            <a:avLst/>
          </a:prstGeom>
          <a:solidFill>
            <a:srgbClr val="FF8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Taxes</a:t>
            </a:r>
          </a:p>
        </p:txBody>
      </p:sp>
      <p:pic>
        <p:nvPicPr>
          <p:cNvPr id="19" name="Picture 18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CBA4C371-4ECB-EC12-D818-F21170116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12" y="5516242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6F8A2A-B480-82AC-5DF5-DFA5F9085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645" y="2355222"/>
            <a:ext cx="3657955" cy="253243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172A66-4C04-1CF8-5A86-A9B46CED71DA}"/>
              </a:ext>
            </a:extLst>
          </p:cNvPr>
          <p:cNvCxnSpPr>
            <a:cxnSpLocks/>
          </p:cNvCxnSpPr>
          <p:nvPr/>
        </p:nvCxnSpPr>
        <p:spPr>
          <a:xfrm flipH="1">
            <a:off x="5510135" y="2409908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938A20-F0EF-4E0B-78AA-46C70EDD9ABA}"/>
              </a:ext>
            </a:extLst>
          </p:cNvPr>
          <p:cNvCxnSpPr>
            <a:cxnSpLocks/>
          </p:cNvCxnSpPr>
          <p:nvPr/>
        </p:nvCxnSpPr>
        <p:spPr>
          <a:xfrm flipH="1">
            <a:off x="5510135" y="3969271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FBC27-9B3D-FA59-CACE-685DD53D63A6}"/>
              </a:ext>
            </a:extLst>
          </p:cNvPr>
          <p:cNvCxnSpPr>
            <a:cxnSpLocks/>
          </p:cNvCxnSpPr>
          <p:nvPr/>
        </p:nvCxnSpPr>
        <p:spPr>
          <a:xfrm flipH="1">
            <a:off x="4083117" y="3969271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5FC347-6522-DCF8-CFFE-B467F25452D6}"/>
              </a:ext>
            </a:extLst>
          </p:cNvPr>
          <p:cNvCxnSpPr>
            <a:cxnSpLocks/>
          </p:cNvCxnSpPr>
          <p:nvPr/>
        </p:nvCxnSpPr>
        <p:spPr>
          <a:xfrm rot="10800000" flipH="1">
            <a:off x="2470142" y="3972598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895393-CD20-5721-B325-7F4CF3AF66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38516" y="2980704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43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655C0C5-1711-837A-DADE-CBD6C91FF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16" y="4414971"/>
            <a:ext cx="3111534" cy="174724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D5FDF0-0C01-52FF-91BE-6984DDA4A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20" y="2133377"/>
            <a:ext cx="3387759" cy="1248122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37BA2D-6341-FD0F-11D9-82DD13AC7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2" y="4739950"/>
            <a:ext cx="3705127" cy="1097288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49693DD-D2EC-CD38-247E-6BC743B2A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9" y="2085999"/>
            <a:ext cx="3257550" cy="1332274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458ACAFA-1638-90AE-757D-CB8D60096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3" y="2134827"/>
            <a:ext cx="3257550" cy="124530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018DF2-D771-9500-B635-0CBE56EC47C5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732073" y="2757438"/>
            <a:ext cx="670047" cy="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9E10F9-72F9-9DF2-5223-7A85A1472DFF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7789879" y="2752136"/>
            <a:ext cx="599580" cy="530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381E294-259D-0E37-A9CB-4975ED5A7093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7378832" y="2752136"/>
            <a:ext cx="4268177" cy="943564"/>
          </a:xfrm>
          <a:prstGeom prst="bentConnector3">
            <a:avLst>
              <a:gd name="adj1" fmla="val -5356"/>
            </a:avLst>
          </a:prstGeom>
          <a:ln w="3810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34E5467-C97A-6D00-0492-F44C63235E59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 flipV="1">
            <a:off x="2419316" y="3695700"/>
            <a:ext cx="4940334" cy="1592894"/>
          </a:xfrm>
          <a:prstGeom prst="bentConnector3">
            <a:avLst>
              <a:gd name="adj1" fmla="val 123136"/>
            </a:avLst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EA20B-8F5C-5F63-FBBE-556625100828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5530850" y="5288594"/>
            <a:ext cx="113030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032D519-AAAD-30BF-4A60-CF4399C1AD81}"/>
              </a:ext>
            </a:extLst>
          </p:cNvPr>
          <p:cNvSpPr txBox="1"/>
          <p:nvPr/>
        </p:nvSpPr>
        <p:spPr>
          <a:xfrm>
            <a:off x="4822596" y="1808572"/>
            <a:ext cx="257762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2. Update Master Models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D018BC9-12BB-B163-541E-BF383EC979A6}"/>
              </a:ext>
            </a:extLst>
          </p:cNvPr>
          <p:cNvSpPr txBox="1"/>
          <p:nvPr/>
        </p:nvSpPr>
        <p:spPr>
          <a:xfrm>
            <a:off x="774529" y="1808572"/>
            <a:ext cx="25904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1. Define Master Settings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9EDB89E-B3C3-7166-5C87-ECD7ED6E9B81}"/>
              </a:ext>
            </a:extLst>
          </p:cNvPr>
          <p:cNvSpPr txBox="1"/>
          <p:nvPr/>
        </p:nvSpPr>
        <p:spPr>
          <a:xfrm>
            <a:off x="8857839" y="1808572"/>
            <a:ext cx="265457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3. Define Replica Settings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1BD65E-5CF9-64CF-8509-FE47376B9DC6}"/>
              </a:ext>
            </a:extLst>
          </p:cNvPr>
          <p:cNvSpPr txBox="1"/>
          <p:nvPr/>
        </p:nvSpPr>
        <p:spPr>
          <a:xfrm>
            <a:off x="2679856" y="4135094"/>
            <a:ext cx="256480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4. Define Replica Models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1BA1D1-BE3F-F158-CCE5-B6483E0D7FA0}"/>
              </a:ext>
            </a:extLst>
          </p:cNvPr>
          <p:cNvSpPr txBox="1"/>
          <p:nvPr/>
        </p:nvSpPr>
        <p:spPr>
          <a:xfrm>
            <a:off x="7231312" y="4376481"/>
            <a:ext cx="27571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5. Run Replica Consumers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CCA100-1377-05B8-109D-34DDA1ED3E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Demote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97928-96DC-C8E8-79DB-50CDBA438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BE5E1-E179-3AD2-0317-94448ECC9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8" name="Title 4">
            <a:extLst>
              <a:ext uri="{FF2B5EF4-FFF2-40B4-BE49-F238E27FC236}">
                <a16:creationId xmlns:a16="http://schemas.microsoft.com/office/drawing/2014/main" id="{ABFBB8C1-8CAC-DB3B-6AC1-65E4313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900" y="0"/>
            <a:ext cx="6965950" cy="617803"/>
          </a:xfrm>
        </p:spPr>
        <p:txBody>
          <a:bodyPr>
            <a:noAutofit/>
          </a:bodyPr>
          <a:lstStyle/>
          <a:p>
            <a:r>
              <a:rPr lang="en-US" sz="3600" dirty="0"/>
              <a:t>5 steps to run Django CQRS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84808-56B3-0172-E078-7156D0AE3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2241" y="2015241"/>
            <a:ext cx="2827518" cy="2827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61D86-9FB4-6834-7BDC-65305028B0D6}"/>
              </a:ext>
            </a:extLst>
          </p:cNvPr>
          <p:cNvSpPr txBox="1"/>
          <p:nvPr/>
        </p:nvSpPr>
        <p:spPr>
          <a:xfrm>
            <a:off x="4300818" y="4823801"/>
            <a:ext cx="3621184" cy="70788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4000" b="1" dirty="0">
                <a:solidFill>
                  <a:schemeClr val="tx2"/>
                </a:solidFill>
              </a:rPr>
              <a:t>Demo example</a:t>
            </a:r>
          </a:p>
        </p:txBody>
      </p:sp>
    </p:spTree>
    <p:extLst>
      <p:ext uri="{BB962C8B-B14F-4D97-AF65-F5344CB8AC3E}">
        <p14:creationId xmlns:p14="http://schemas.microsoft.com/office/powerpoint/2010/main" val="48742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Other Features</a:t>
            </a: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22C513-6421-A33A-DE17-01EFE1FC0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32" y="11870"/>
            <a:ext cx="2330454" cy="1165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C4769-B77A-1B68-9F67-2986FB30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17"/>
            <a:ext cx="1142932" cy="1142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72155-7522-D450-706D-28F2C4270F6A}"/>
              </a:ext>
            </a:extLst>
          </p:cNvPr>
          <p:cNvSpPr txBox="1"/>
          <p:nvPr/>
        </p:nvSpPr>
        <p:spPr>
          <a:xfrm>
            <a:off x="2598260" y="2039845"/>
            <a:ext cx="708500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</a:rPr>
              <a:t>Retry and Dead Letters Queues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BDB59-F83E-F114-0CAF-CC87374A8248}"/>
              </a:ext>
            </a:extLst>
          </p:cNvPr>
          <p:cNvSpPr txBox="1"/>
          <p:nvPr/>
        </p:nvSpPr>
        <p:spPr>
          <a:xfrm>
            <a:off x="2598260" y="2768353"/>
            <a:ext cx="806597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</a:rPr>
              <a:t>Administration tools to sync, check diff between master and replicas, </a:t>
            </a:r>
            <a:r>
              <a:rPr lang="en-US" sz="2400" dirty="0" err="1">
                <a:solidFill>
                  <a:schemeClr val="tx2"/>
                </a:solidFill>
              </a:rPr>
              <a:t>etc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7148D-7110-6A63-02DC-FFD4E3090638}"/>
              </a:ext>
            </a:extLst>
          </p:cNvPr>
          <p:cNvSpPr txBox="1"/>
          <p:nvPr/>
        </p:nvSpPr>
        <p:spPr>
          <a:xfrm>
            <a:off x="2598260" y="3866192"/>
            <a:ext cx="8065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US" sz="2400" dirty="0">
                <a:solidFill>
                  <a:schemeClr val="tx2"/>
                </a:solidFill>
              </a:rPr>
              <a:t>Support of multiple transports (you can use your own)</a:t>
            </a:r>
          </a:p>
        </p:txBody>
      </p:sp>
    </p:spTree>
    <p:extLst>
      <p:ext uri="{BB962C8B-B14F-4D97-AF65-F5344CB8AC3E}">
        <p14:creationId xmlns:p14="http://schemas.microsoft.com/office/powerpoint/2010/main" val="82002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734398" cy="617803"/>
          </a:xfrm>
        </p:spPr>
        <p:txBody>
          <a:bodyPr>
            <a:noAutofit/>
          </a:bodyPr>
          <a:lstStyle/>
          <a:p>
            <a:r>
              <a:rPr lang="en-US" sz="3600" dirty="0"/>
              <a:t>Bonus! Zero downtime data migrations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B05C8-8B4D-72F7-3B69-EB5A30D04395}"/>
              </a:ext>
            </a:extLst>
          </p:cNvPr>
          <p:cNvSpPr/>
          <p:nvPr/>
        </p:nvSpPr>
        <p:spPr>
          <a:xfrm>
            <a:off x="2487541" y="1247662"/>
            <a:ext cx="7399392" cy="5008807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Monolith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09A4504-670A-7280-3D4A-C875B5FE9A03}"/>
              </a:ext>
            </a:extLst>
          </p:cNvPr>
          <p:cNvSpPr txBox="1">
            <a:spLocks/>
          </p:cNvSpPr>
          <p:nvPr/>
        </p:nvSpPr>
        <p:spPr>
          <a:xfrm>
            <a:off x="2781559" y="4099899"/>
            <a:ext cx="6720768" cy="3887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78704-89D3-59C6-BD17-C314C163F8A2}"/>
              </a:ext>
            </a:extLst>
          </p:cNvPr>
          <p:cNvSpPr/>
          <p:nvPr/>
        </p:nvSpPr>
        <p:spPr>
          <a:xfrm>
            <a:off x="2904245" y="3104026"/>
            <a:ext cx="1859962" cy="2548671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222AA-486D-5EA7-6EA5-9476CBA6B6D9}"/>
              </a:ext>
            </a:extLst>
          </p:cNvPr>
          <p:cNvSpPr/>
          <p:nvPr/>
        </p:nvSpPr>
        <p:spPr>
          <a:xfrm>
            <a:off x="4757813" y="3104027"/>
            <a:ext cx="1688456" cy="2548671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C2BE30-13F0-2306-EE4F-0D176FAD9BFF}"/>
              </a:ext>
            </a:extLst>
          </p:cNvPr>
          <p:cNvSpPr/>
          <p:nvPr/>
        </p:nvSpPr>
        <p:spPr>
          <a:xfrm>
            <a:off x="6446270" y="3104026"/>
            <a:ext cx="1406880" cy="25486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44F18-CDAE-EA6A-DDE9-CE9799C375EB}"/>
              </a:ext>
            </a:extLst>
          </p:cNvPr>
          <p:cNvSpPr/>
          <p:nvPr/>
        </p:nvSpPr>
        <p:spPr>
          <a:xfrm>
            <a:off x="2904348" y="2000247"/>
            <a:ext cx="4948802" cy="1111085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4A02E-2EF5-2325-F69C-4B6F9BD47C83}"/>
              </a:ext>
            </a:extLst>
          </p:cNvPr>
          <p:cNvSpPr/>
          <p:nvPr/>
        </p:nvSpPr>
        <p:spPr>
          <a:xfrm>
            <a:off x="7838866" y="2000245"/>
            <a:ext cx="1683418" cy="3652452"/>
          </a:xfrm>
          <a:prstGeom prst="rect">
            <a:avLst/>
          </a:prstGeom>
          <a:solidFill>
            <a:srgbClr val="FF8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Taxes</a:t>
            </a:r>
          </a:p>
        </p:txBody>
      </p:sp>
      <p:pic>
        <p:nvPicPr>
          <p:cNvPr id="20" name="Picture 19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1919EF6E-EC6B-DA38-40C6-C69659AC0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84" y="5646870"/>
            <a:ext cx="609600" cy="6096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12C878B-9809-CBA3-D644-6BB7095F769A}"/>
              </a:ext>
            </a:extLst>
          </p:cNvPr>
          <p:cNvCxnSpPr>
            <a:cxnSpLocks/>
          </p:cNvCxnSpPr>
          <p:nvPr/>
        </p:nvCxnSpPr>
        <p:spPr>
          <a:xfrm flipH="1">
            <a:off x="7598573" y="2601740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B81999E-A774-7167-A6D9-2CD88B9096B8}"/>
              </a:ext>
            </a:extLst>
          </p:cNvPr>
          <p:cNvCxnSpPr>
            <a:cxnSpLocks/>
          </p:cNvCxnSpPr>
          <p:nvPr/>
        </p:nvCxnSpPr>
        <p:spPr>
          <a:xfrm flipH="1">
            <a:off x="7598573" y="4161103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16D559-F38F-F6B0-97DD-0674F306E61D}"/>
              </a:ext>
            </a:extLst>
          </p:cNvPr>
          <p:cNvCxnSpPr>
            <a:cxnSpLocks/>
          </p:cNvCxnSpPr>
          <p:nvPr/>
        </p:nvCxnSpPr>
        <p:spPr>
          <a:xfrm flipH="1">
            <a:off x="6171555" y="4161103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BA7550-9F2F-819F-50ED-E59E0060515E}"/>
              </a:ext>
            </a:extLst>
          </p:cNvPr>
          <p:cNvCxnSpPr>
            <a:cxnSpLocks/>
          </p:cNvCxnSpPr>
          <p:nvPr/>
        </p:nvCxnSpPr>
        <p:spPr>
          <a:xfrm rot="10800000" flipH="1">
            <a:off x="4558580" y="4164430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F2FA54-B74F-0AE1-BD4C-2C9CF9009C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26954" y="3172536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72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734398" cy="617803"/>
          </a:xfrm>
        </p:spPr>
        <p:txBody>
          <a:bodyPr>
            <a:noAutofit/>
          </a:bodyPr>
          <a:lstStyle/>
          <a:p>
            <a:r>
              <a:rPr lang="en-US" sz="3600" dirty="0"/>
              <a:t>Bonus! Zero downtime data migrations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B05C8-8B4D-72F7-3B69-EB5A30D04395}"/>
              </a:ext>
            </a:extLst>
          </p:cNvPr>
          <p:cNvSpPr/>
          <p:nvPr/>
        </p:nvSpPr>
        <p:spPr>
          <a:xfrm>
            <a:off x="2487541" y="1247662"/>
            <a:ext cx="7399392" cy="5008807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Monolith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09A4504-670A-7280-3D4A-C875B5FE9A03}"/>
              </a:ext>
            </a:extLst>
          </p:cNvPr>
          <p:cNvSpPr txBox="1">
            <a:spLocks/>
          </p:cNvSpPr>
          <p:nvPr/>
        </p:nvSpPr>
        <p:spPr>
          <a:xfrm>
            <a:off x="2781559" y="4099899"/>
            <a:ext cx="6720768" cy="3887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78704-89D3-59C6-BD17-C314C163F8A2}"/>
              </a:ext>
            </a:extLst>
          </p:cNvPr>
          <p:cNvSpPr/>
          <p:nvPr/>
        </p:nvSpPr>
        <p:spPr>
          <a:xfrm>
            <a:off x="2904245" y="3104026"/>
            <a:ext cx="1859962" cy="2548671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222AA-486D-5EA7-6EA5-9476CBA6B6D9}"/>
              </a:ext>
            </a:extLst>
          </p:cNvPr>
          <p:cNvSpPr/>
          <p:nvPr/>
        </p:nvSpPr>
        <p:spPr>
          <a:xfrm>
            <a:off x="4757813" y="3104027"/>
            <a:ext cx="1688456" cy="2548671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C2BE30-13F0-2306-EE4F-0D176FAD9BFF}"/>
              </a:ext>
            </a:extLst>
          </p:cNvPr>
          <p:cNvSpPr/>
          <p:nvPr/>
        </p:nvSpPr>
        <p:spPr>
          <a:xfrm>
            <a:off x="6446270" y="3104026"/>
            <a:ext cx="1406880" cy="25486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44F18-CDAE-EA6A-DDE9-CE9799C375EB}"/>
              </a:ext>
            </a:extLst>
          </p:cNvPr>
          <p:cNvSpPr/>
          <p:nvPr/>
        </p:nvSpPr>
        <p:spPr>
          <a:xfrm>
            <a:off x="2904348" y="2000247"/>
            <a:ext cx="4948802" cy="1111085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4A02E-2EF5-2325-F69C-4B6F9BD47C83}"/>
              </a:ext>
            </a:extLst>
          </p:cNvPr>
          <p:cNvSpPr/>
          <p:nvPr/>
        </p:nvSpPr>
        <p:spPr>
          <a:xfrm>
            <a:off x="8049319" y="2000245"/>
            <a:ext cx="1683418" cy="3652452"/>
          </a:xfrm>
          <a:prstGeom prst="rect">
            <a:avLst/>
          </a:prstGeom>
          <a:solidFill>
            <a:srgbClr val="FF8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Taxes</a:t>
            </a:r>
          </a:p>
        </p:txBody>
      </p:sp>
      <p:pic>
        <p:nvPicPr>
          <p:cNvPr id="20" name="Picture 19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1919EF6E-EC6B-DA38-40C6-C69659AC0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84" y="5646870"/>
            <a:ext cx="609600" cy="6096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BCD7C8D-AB51-6D2D-661C-D30E161093A3}"/>
              </a:ext>
            </a:extLst>
          </p:cNvPr>
          <p:cNvCxnSpPr>
            <a:cxnSpLocks/>
          </p:cNvCxnSpPr>
          <p:nvPr/>
        </p:nvCxnSpPr>
        <p:spPr>
          <a:xfrm flipH="1">
            <a:off x="7539004" y="2601740"/>
            <a:ext cx="780118" cy="0"/>
          </a:xfrm>
          <a:prstGeom prst="straightConnector1">
            <a:avLst/>
          </a:prstGeom>
          <a:ln w="50800">
            <a:solidFill>
              <a:srgbClr val="FF2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302139-5386-C9B2-B773-5EEB4AC86E68}"/>
              </a:ext>
            </a:extLst>
          </p:cNvPr>
          <p:cNvCxnSpPr>
            <a:cxnSpLocks/>
          </p:cNvCxnSpPr>
          <p:nvPr/>
        </p:nvCxnSpPr>
        <p:spPr>
          <a:xfrm flipH="1">
            <a:off x="7598573" y="4161103"/>
            <a:ext cx="720549" cy="0"/>
          </a:xfrm>
          <a:prstGeom prst="straightConnector1">
            <a:avLst/>
          </a:prstGeom>
          <a:ln w="50800">
            <a:solidFill>
              <a:srgbClr val="FF2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D29928-63C4-3B92-E36B-2714064C36C1}"/>
              </a:ext>
            </a:extLst>
          </p:cNvPr>
          <p:cNvCxnSpPr>
            <a:cxnSpLocks/>
          </p:cNvCxnSpPr>
          <p:nvPr/>
        </p:nvCxnSpPr>
        <p:spPr>
          <a:xfrm flipH="1">
            <a:off x="6171555" y="4161103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17D95B-6284-F7A6-C05D-890C12CC4115}"/>
              </a:ext>
            </a:extLst>
          </p:cNvPr>
          <p:cNvCxnSpPr>
            <a:cxnSpLocks/>
          </p:cNvCxnSpPr>
          <p:nvPr/>
        </p:nvCxnSpPr>
        <p:spPr>
          <a:xfrm rot="10800000" flipH="1">
            <a:off x="4558580" y="4164430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E5CAF6-5606-9EC5-042C-B55C94229FE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26954" y="3172536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09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B20E43-2BEB-E1B7-A693-EFD9A27B1D6B}"/>
              </a:ext>
            </a:extLst>
          </p:cNvPr>
          <p:cNvSpPr/>
          <p:nvPr/>
        </p:nvSpPr>
        <p:spPr>
          <a:xfrm>
            <a:off x="8928209" y="1258184"/>
            <a:ext cx="3082358" cy="4940228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Service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734398" cy="617803"/>
          </a:xfrm>
        </p:spPr>
        <p:txBody>
          <a:bodyPr>
            <a:noAutofit/>
          </a:bodyPr>
          <a:lstStyle/>
          <a:p>
            <a:r>
              <a:rPr lang="en-US" sz="3600" dirty="0"/>
              <a:t>Bonus! Zero downtime data migrations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B05C8-8B4D-72F7-3B69-EB5A30D04395}"/>
              </a:ext>
            </a:extLst>
          </p:cNvPr>
          <p:cNvSpPr/>
          <p:nvPr/>
        </p:nvSpPr>
        <p:spPr>
          <a:xfrm>
            <a:off x="187030" y="1189605"/>
            <a:ext cx="7399392" cy="5008807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Monolith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09A4504-670A-7280-3D4A-C875B5FE9A03}"/>
              </a:ext>
            </a:extLst>
          </p:cNvPr>
          <p:cNvSpPr txBox="1">
            <a:spLocks/>
          </p:cNvSpPr>
          <p:nvPr/>
        </p:nvSpPr>
        <p:spPr>
          <a:xfrm>
            <a:off x="481048" y="4041842"/>
            <a:ext cx="6720768" cy="3887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78704-89D3-59C6-BD17-C314C163F8A2}"/>
              </a:ext>
            </a:extLst>
          </p:cNvPr>
          <p:cNvSpPr/>
          <p:nvPr/>
        </p:nvSpPr>
        <p:spPr>
          <a:xfrm>
            <a:off x="603734" y="3045969"/>
            <a:ext cx="1859962" cy="2548671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222AA-486D-5EA7-6EA5-9476CBA6B6D9}"/>
              </a:ext>
            </a:extLst>
          </p:cNvPr>
          <p:cNvSpPr/>
          <p:nvPr/>
        </p:nvSpPr>
        <p:spPr>
          <a:xfrm>
            <a:off x="2457302" y="3045970"/>
            <a:ext cx="1688456" cy="2548671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C2BE30-13F0-2306-EE4F-0D176FAD9BFF}"/>
              </a:ext>
            </a:extLst>
          </p:cNvPr>
          <p:cNvSpPr/>
          <p:nvPr/>
        </p:nvSpPr>
        <p:spPr>
          <a:xfrm>
            <a:off x="4145759" y="3045969"/>
            <a:ext cx="1406880" cy="25486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44F18-CDAE-EA6A-DDE9-CE9799C375EB}"/>
              </a:ext>
            </a:extLst>
          </p:cNvPr>
          <p:cNvSpPr/>
          <p:nvPr/>
        </p:nvSpPr>
        <p:spPr>
          <a:xfrm>
            <a:off x="603837" y="1942190"/>
            <a:ext cx="4948802" cy="1111085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4A02E-2EF5-2325-F69C-4B6F9BD47C83}"/>
              </a:ext>
            </a:extLst>
          </p:cNvPr>
          <p:cNvSpPr/>
          <p:nvPr/>
        </p:nvSpPr>
        <p:spPr>
          <a:xfrm>
            <a:off x="10196510" y="1936361"/>
            <a:ext cx="1683418" cy="3652452"/>
          </a:xfrm>
          <a:prstGeom prst="rect">
            <a:avLst/>
          </a:prstGeom>
          <a:solidFill>
            <a:srgbClr val="FF8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Taxes</a:t>
            </a:r>
          </a:p>
          <a:p>
            <a:pPr algn="ctr"/>
            <a:r>
              <a:rPr lang="en-US" sz="2400" b="1" dirty="0">
                <a:solidFill>
                  <a:srgbClr val="FF2F92"/>
                </a:solidFill>
              </a:rPr>
              <a:t>Replica</a:t>
            </a:r>
          </a:p>
        </p:txBody>
      </p:sp>
      <p:pic>
        <p:nvPicPr>
          <p:cNvPr id="20" name="Picture 19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1919EF6E-EC6B-DA38-40C6-C69659AC0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73" y="5588813"/>
            <a:ext cx="609600" cy="609600"/>
          </a:xfrm>
          <a:prstGeom prst="rect">
            <a:avLst/>
          </a:prstGeom>
        </p:spPr>
      </p:pic>
      <p:pic>
        <p:nvPicPr>
          <p:cNvPr id="2" name="Picture 1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35077AA6-D843-8777-D903-00C164697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328" y="4979213"/>
            <a:ext cx="609600" cy="60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77A1F0-CCC2-F10C-F7D3-9A85494F32FC}"/>
              </a:ext>
            </a:extLst>
          </p:cNvPr>
          <p:cNvSpPr/>
          <p:nvPr/>
        </p:nvSpPr>
        <p:spPr>
          <a:xfrm>
            <a:off x="5727031" y="1936361"/>
            <a:ext cx="1683418" cy="3652452"/>
          </a:xfrm>
          <a:prstGeom prst="rect">
            <a:avLst/>
          </a:prstGeom>
          <a:solidFill>
            <a:srgbClr val="FF8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Taxes</a:t>
            </a:r>
          </a:p>
          <a:p>
            <a:pPr algn="ctr"/>
            <a:r>
              <a:rPr lang="en-US" sz="2400" b="1" dirty="0">
                <a:solidFill>
                  <a:srgbClr val="FF2F92"/>
                </a:solidFill>
              </a:rPr>
              <a:t>Master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20CF3D-A588-CB6F-E6C2-E2A34646EC1C}"/>
              </a:ext>
            </a:extLst>
          </p:cNvPr>
          <p:cNvSpPr/>
          <p:nvPr/>
        </p:nvSpPr>
        <p:spPr>
          <a:xfrm rot="5400000">
            <a:off x="7780439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AC304E-74BA-13A4-49E5-2FF6B2E47748}"/>
              </a:ext>
            </a:extLst>
          </p:cNvPr>
          <p:cNvSpPr/>
          <p:nvPr/>
        </p:nvSpPr>
        <p:spPr>
          <a:xfrm rot="5400000">
            <a:off x="7915422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99B5AE-3E70-0FEA-5890-1A59D9D167F6}"/>
              </a:ext>
            </a:extLst>
          </p:cNvPr>
          <p:cNvSpPr/>
          <p:nvPr/>
        </p:nvSpPr>
        <p:spPr>
          <a:xfrm rot="5400000">
            <a:off x="8049705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AC5788-1752-BC7F-FD36-56505E125381}"/>
              </a:ext>
            </a:extLst>
          </p:cNvPr>
          <p:cNvSpPr/>
          <p:nvPr/>
        </p:nvSpPr>
        <p:spPr>
          <a:xfrm rot="5400000">
            <a:off x="8184688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14DD3-CD69-DFF2-E61D-BF4CF1622612}"/>
              </a:ext>
            </a:extLst>
          </p:cNvPr>
          <p:cNvSpPr/>
          <p:nvPr/>
        </p:nvSpPr>
        <p:spPr>
          <a:xfrm rot="5400000">
            <a:off x="8313771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46" name="Connector: Elbow 18">
            <a:extLst>
              <a:ext uri="{FF2B5EF4-FFF2-40B4-BE49-F238E27FC236}">
                <a16:creationId xmlns:a16="http://schemas.microsoft.com/office/drawing/2014/main" id="{A4E49CFC-360D-AB90-5CD6-4C70E801D22E}"/>
              </a:ext>
            </a:extLst>
          </p:cNvPr>
          <p:cNvCxnSpPr>
            <a:cxnSpLocks/>
          </p:cNvCxnSpPr>
          <p:nvPr/>
        </p:nvCxnSpPr>
        <p:spPr>
          <a:xfrm>
            <a:off x="7410449" y="3805859"/>
            <a:ext cx="427265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18">
            <a:extLst>
              <a:ext uri="{FF2B5EF4-FFF2-40B4-BE49-F238E27FC236}">
                <a16:creationId xmlns:a16="http://schemas.microsoft.com/office/drawing/2014/main" id="{A526DEEA-6D8B-79CC-DFD4-6DE7BF56C026}"/>
              </a:ext>
            </a:extLst>
          </p:cNvPr>
          <p:cNvCxnSpPr>
            <a:cxnSpLocks/>
          </p:cNvCxnSpPr>
          <p:nvPr/>
        </p:nvCxnSpPr>
        <p:spPr>
          <a:xfrm>
            <a:off x="8518392" y="3816232"/>
            <a:ext cx="409817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7F374A0-187B-3983-CF43-ED5C5B1B4A5C}"/>
              </a:ext>
            </a:extLst>
          </p:cNvPr>
          <p:cNvSpPr/>
          <p:nvPr/>
        </p:nvSpPr>
        <p:spPr>
          <a:xfrm>
            <a:off x="9030695" y="1936360"/>
            <a:ext cx="1175837" cy="1111085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rgbClr val="FF9300"/>
                </a:solidFill>
              </a:rPr>
              <a:t>Payments</a:t>
            </a:r>
          </a:p>
          <a:p>
            <a:pPr algn="ctr"/>
            <a:r>
              <a:rPr lang="en-US" sz="1600" b="1" dirty="0">
                <a:solidFill>
                  <a:srgbClr val="FF9300"/>
                </a:solidFill>
              </a:rPr>
              <a:t>Replica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C1C427-3DEC-2227-CD6E-F54791FC4021}"/>
              </a:ext>
            </a:extLst>
          </p:cNvPr>
          <p:cNvSpPr/>
          <p:nvPr/>
        </p:nvSpPr>
        <p:spPr>
          <a:xfrm>
            <a:off x="9030694" y="3040141"/>
            <a:ext cx="1165815" cy="25486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  <a:p>
            <a:pPr algn="ctr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Replica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9EF8AE-3F54-F973-C5C0-1B04871E179C}"/>
              </a:ext>
            </a:extLst>
          </p:cNvPr>
          <p:cNvSpPr/>
          <p:nvPr/>
        </p:nvSpPr>
        <p:spPr>
          <a:xfrm rot="5400000">
            <a:off x="7198748" y="3738716"/>
            <a:ext cx="274959" cy="134283"/>
          </a:xfrm>
          <a:prstGeom prst="rect">
            <a:avLst/>
          </a:prstGeom>
          <a:solidFill>
            <a:srgbClr val="FCCAF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DE2EF-0237-2BAA-26C2-5A46FAA30F67}"/>
              </a:ext>
            </a:extLst>
          </p:cNvPr>
          <p:cNvSpPr/>
          <p:nvPr/>
        </p:nvSpPr>
        <p:spPr>
          <a:xfrm rot="5400000">
            <a:off x="7199512" y="3741833"/>
            <a:ext cx="274959" cy="134283"/>
          </a:xfrm>
          <a:prstGeom prst="rect">
            <a:avLst/>
          </a:prstGeom>
          <a:solidFill>
            <a:srgbClr val="F9EAD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524479-5B67-CC3F-BAEA-0BC96FE4E9E2}"/>
              </a:ext>
            </a:extLst>
          </p:cNvPr>
          <p:cNvSpPr/>
          <p:nvPr/>
        </p:nvSpPr>
        <p:spPr>
          <a:xfrm rot="5400000">
            <a:off x="7199617" y="3738716"/>
            <a:ext cx="274959" cy="134283"/>
          </a:xfrm>
          <a:prstGeom prst="rect">
            <a:avLst/>
          </a:prstGeom>
          <a:solidFill>
            <a:srgbClr val="DDDDD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BE3783-0C3A-563A-5D4A-20706E83DEA0}"/>
              </a:ext>
            </a:extLst>
          </p:cNvPr>
          <p:cNvCxnSpPr>
            <a:cxnSpLocks/>
          </p:cNvCxnSpPr>
          <p:nvPr/>
        </p:nvCxnSpPr>
        <p:spPr>
          <a:xfrm flipH="1">
            <a:off x="5217836" y="2476651"/>
            <a:ext cx="780118" cy="0"/>
          </a:xfrm>
          <a:prstGeom prst="straightConnector1">
            <a:avLst/>
          </a:prstGeom>
          <a:ln w="50800">
            <a:solidFill>
              <a:srgbClr val="FF2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C5C8AD-36DA-564E-3377-205C8D4944B5}"/>
              </a:ext>
            </a:extLst>
          </p:cNvPr>
          <p:cNvCxnSpPr>
            <a:cxnSpLocks/>
          </p:cNvCxnSpPr>
          <p:nvPr/>
        </p:nvCxnSpPr>
        <p:spPr>
          <a:xfrm flipH="1">
            <a:off x="5277405" y="4036014"/>
            <a:ext cx="720549" cy="0"/>
          </a:xfrm>
          <a:prstGeom prst="straightConnector1">
            <a:avLst/>
          </a:prstGeom>
          <a:ln w="50800">
            <a:solidFill>
              <a:srgbClr val="FF2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D821A9-AD53-0F95-A424-526545E9390B}"/>
              </a:ext>
            </a:extLst>
          </p:cNvPr>
          <p:cNvCxnSpPr>
            <a:cxnSpLocks/>
          </p:cNvCxnSpPr>
          <p:nvPr/>
        </p:nvCxnSpPr>
        <p:spPr>
          <a:xfrm flipH="1">
            <a:off x="3850387" y="4036014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BF829C-45E4-C53F-4C3E-09A56EBCA2B6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7412" y="4039341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44F635-34F4-44AA-6AB2-5F3E9CB24B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05786" y="3047447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80631C-5B83-BD4C-4DF0-35E1C58E3471}"/>
              </a:ext>
            </a:extLst>
          </p:cNvPr>
          <p:cNvCxnSpPr>
            <a:cxnSpLocks/>
          </p:cNvCxnSpPr>
          <p:nvPr/>
        </p:nvCxnSpPr>
        <p:spPr>
          <a:xfrm flipH="1">
            <a:off x="10010624" y="2551447"/>
            <a:ext cx="371769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6DACAD-EB95-2B51-1974-5F5353782497}"/>
              </a:ext>
            </a:extLst>
          </p:cNvPr>
          <p:cNvCxnSpPr>
            <a:cxnSpLocks/>
          </p:cNvCxnSpPr>
          <p:nvPr/>
        </p:nvCxnSpPr>
        <p:spPr>
          <a:xfrm flipH="1">
            <a:off x="9997019" y="4302448"/>
            <a:ext cx="371769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87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13919 0.00162 " pathEditMode="relative" ptsTypes="AA">
                                      <p:cBhvr>
                                        <p:cTn id="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1" nodeType="withEffect">
                                  <p:stCondLst>
                                    <p:cond delay="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-4.07407E-6 L 0.1392 0.001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accel="50000" decel="50000" fill="hold" grpId="1" nodeType="withEffect">
                                  <p:stCondLst>
                                    <p:cond delay="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-1.11111E-6 L 0.1392 0.0016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B20E43-2BEB-E1B7-A693-EFD9A27B1D6B}"/>
              </a:ext>
            </a:extLst>
          </p:cNvPr>
          <p:cNvSpPr/>
          <p:nvPr/>
        </p:nvSpPr>
        <p:spPr>
          <a:xfrm>
            <a:off x="8928209" y="1258184"/>
            <a:ext cx="3082358" cy="4940228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Service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734398" cy="617803"/>
          </a:xfrm>
        </p:spPr>
        <p:txBody>
          <a:bodyPr>
            <a:noAutofit/>
          </a:bodyPr>
          <a:lstStyle/>
          <a:p>
            <a:r>
              <a:rPr lang="en-US" sz="3600" dirty="0"/>
              <a:t>Bonus! Zero downtime data migrations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B05C8-8B4D-72F7-3B69-EB5A30D04395}"/>
              </a:ext>
            </a:extLst>
          </p:cNvPr>
          <p:cNvSpPr/>
          <p:nvPr/>
        </p:nvSpPr>
        <p:spPr>
          <a:xfrm>
            <a:off x="187030" y="1189605"/>
            <a:ext cx="5600827" cy="5008807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Monolith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09A4504-670A-7280-3D4A-C875B5FE9A03}"/>
              </a:ext>
            </a:extLst>
          </p:cNvPr>
          <p:cNvSpPr txBox="1">
            <a:spLocks/>
          </p:cNvSpPr>
          <p:nvPr/>
        </p:nvSpPr>
        <p:spPr>
          <a:xfrm>
            <a:off x="481048" y="4041842"/>
            <a:ext cx="6720768" cy="3887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878704-89D3-59C6-BD17-C314C163F8A2}"/>
              </a:ext>
            </a:extLst>
          </p:cNvPr>
          <p:cNvSpPr/>
          <p:nvPr/>
        </p:nvSpPr>
        <p:spPr>
          <a:xfrm>
            <a:off x="603734" y="3045969"/>
            <a:ext cx="1859962" cy="2548671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222AA-486D-5EA7-6EA5-9476CBA6B6D9}"/>
              </a:ext>
            </a:extLst>
          </p:cNvPr>
          <p:cNvSpPr/>
          <p:nvPr/>
        </p:nvSpPr>
        <p:spPr>
          <a:xfrm>
            <a:off x="2457302" y="3045970"/>
            <a:ext cx="1688456" cy="2548671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C2BE30-13F0-2306-EE4F-0D176FAD9BFF}"/>
              </a:ext>
            </a:extLst>
          </p:cNvPr>
          <p:cNvSpPr/>
          <p:nvPr/>
        </p:nvSpPr>
        <p:spPr>
          <a:xfrm>
            <a:off x="4145759" y="3045969"/>
            <a:ext cx="1406880" cy="25486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44F18-CDAE-EA6A-DDE9-CE9799C375EB}"/>
              </a:ext>
            </a:extLst>
          </p:cNvPr>
          <p:cNvSpPr/>
          <p:nvPr/>
        </p:nvSpPr>
        <p:spPr>
          <a:xfrm>
            <a:off x="603837" y="1942190"/>
            <a:ext cx="4948802" cy="1111085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24A02E-2EF5-2325-F69C-4B6F9BD47C83}"/>
              </a:ext>
            </a:extLst>
          </p:cNvPr>
          <p:cNvSpPr/>
          <p:nvPr/>
        </p:nvSpPr>
        <p:spPr>
          <a:xfrm>
            <a:off x="10196510" y="1936361"/>
            <a:ext cx="1683418" cy="3652452"/>
          </a:xfrm>
          <a:prstGeom prst="rect">
            <a:avLst/>
          </a:prstGeom>
          <a:solidFill>
            <a:srgbClr val="FF8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Taxes</a:t>
            </a:r>
          </a:p>
        </p:txBody>
      </p:sp>
      <p:pic>
        <p:nvPicPr>
          <p:cNvPr id="20" name="Picture 19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1919EF6E-EC6B-DA38-40C6-C69659AC0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89" y="5600712"/>
            <a:ext cx="609600" cy="609600"/>
          </a:xfrm>
          <a:prstGeom prst="rect">
            <a:avLst/>
          </a:prstGeom>
        </p:spPr>
      </p:pic>
      <p:pic>
        <p:nvPicPr>
          <p:cNvPr id="2" name="Picture 1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35077AA6-D843-8777-D903-00C164697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328" y="4979213"/>
            <a:ext cx="609600" cy="6096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B20CF3D-A588-CB6F-E6C2-E2A34646EC1C}"/>
              </a:ext>
            </a:extLst>
          </p:cNvPr>
          <p:cNvSpPr/>
          <p:nvPr/>
        </p:nvSpPr>
        <p:spPr>
          <a:xfrm rot="5400000">
            <a:off x="6953704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AC304E-74BA-13A4-49E5-2FF6B2E47748}"/>
              </a:ext>
            </a:extLst>
          </p:cNvPr>
          <p:cNvSpPr/>
          <p:nvPr/>
        </p:nvSpPr>
        <p:spPr>
          <a:xfrm rot="5400000">
            <a:off x="7088687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99B5AE-3E70-0FEA-5890-1A59D9D167F6}"/>
              </a:ext>
            </a:extLst>
          </p:cNvPr>
          <p:cNvSpPr/>
          <p:nvPr/>
        </p:nvSpPr>
        <p:spPr>
          <a:xfrm rot="5400000">
            <a:off x="7222970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AC5788-1752-BC7F-FD36-56505E125381}"/>
              </a:ext>
            </a:extLst>
          </p:cNvPr>
          <p:cNvSpPr/>
          <p:nvPr/>
        </p:nvSpPr>
        <p:spPr>
          <a:xfrm rot="5400000">
            <a:off x="7357953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14DD3-CD69-DFF2-E61D-BF4CF1622612}"/>
              </a:ext>
            </a:extLst>
          </p:cNvPr>
          <p:cNvSpPr/>
          <p:nvPr/>
        </p:nvSpPr>
        <p:spPr>
          <a:xfrm rot="5400000">
            <a:off x="7487036" y="3738717"/>
            <a:ext cx="274959" cy="134283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46" name="Connector: Elbow 18">
            <a:extLst>
              <a:ext uri="{FF2B5EF4-FFF2-40B4-BE49-F238E27FC236}">
                <a16:creationId xmlns:a16="http://schemas.microsoft.com/office/drawing/2014/main" id="{A4E49CFC-360D-AB90-5CD6-4C70E801D22E}"/>
              </a:ext>
            </a:extLst>
          </p:cNvPr>
          <p:cNvCxnSpPr>
            <a:cxnSpLocks/>
          </p:cNvCxnSpPr>
          <p:nvPr/>
        </p:nvCxnSpPr>
        <p:spPr>
          <a:xfrm>
            <a:off x="5787857" y="3816232"/>
            <a:ext cx="1223517" cy="0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18">
            <a:extLst>
              <a:ext uri="{FF2B5EF4-FFF2-40B4-BE49-F238E27FC236}">
                <a16:creationId xmlns:a16="http://schemas.microsoft.com/office/drawing/2014/main" id="{A526DEEA-6D8B-79CC-DFD4-6DE7BF56C026}"/>
              </a:ext>
            </a:extLst>
          </p:cNvPr>
          <p:cNvCxnSpPr>
            <a:cxnSpLocks/>
            <a:stCxn id="42" idx="0"/>
          </p:cNvCxnSpPr>
          <p:nvPr/>
        </p:nvCxnSpPr>
        <p:spPr>
          <a:xfrm>
            <a:off x="7691657" y="3805859"/>
            <a:ext cx="1236552" cy="10373"/>
          </a:xfrm>
          <a:prstGeom prst="straightConnector1">
            <a:avLst/>
          </a:prstGeom>
          <a:ln w="25400">
            <a:solidFill>
              <a:schemeClr val="bg1">
                <a:lumMod val="65000"/>
                <a:alpha val="53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7F374A0-187B-3983-CF43-ED5C5B1B4A5C}"/>
              </a:ext>
            </a:extLst>
          </p:cNvPr>
          <p:cNvSpPr/>
          <p:nvPr/>
        </p:nvSpPr>
        <p:spPr>
          <a:xfrm>
            <a:off x="9030695" y="1936360"/>
            <a:ext cx="1175837" cy="1111085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rgbClr val="FF9300"/>
                </a:solidFill>
              </a:rPr>
              <a:t>Payments</a:t>
            </a:r>
          </a:p>
          <a:p>
            <a:pPr algn="ctr"/>
            <a:r>
              <a:rPr lang="en-US" sz="1600" b="1" dirty="0">
                <a:solidFill>
                  <a:srgbClr val="FF9300"/>
                </a:solidFill>
              </a:rPr>
              <a:t>Replica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C1C427-3DEC-2227-CD6E-F54791FC4021}"/>
              </a:ext>
            </a:extLst>
          </p:cNvPr>
          <p:cNvSpPr/>
          <p:nvPr/>
        </p:nvSpPr>
        <p:spPr>
          <a:xfrm>
            <a:off x="9030694" y="3040141"/>
            <a:ext cx="1165815" cy="2548672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  <a:p>
            <a:pPr algn="ctr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Replica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DE2EF-0237-2BAA-26C2-5A46FAA30F67}"/>
              </a:ext>
            </a:extLst>
          </p:cNvPr>
          <p:cNvSpPr/>
          <p:nvPr/>
        </p:nvSpPr>
        <p:spPr>
          <a:xfrm rot="5400000">
            <a:off x="5588242" y="3719229"/>
            <a:ext cx="274959" cy="134283"/>
          </a:xfrm>
          <a:prstGeom prst="rect">
            <a:avLst/>
          </a:prstGeom>
          <a:solidFill>
            <a:srgbClr val="F9EAD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524479-5B67-CC3F-BAEA-0BC96FE4E9E2}"/>
              </a:ext>
            </a:extLst>
          </p:cNvPr>
          <p:cNvSpPr/>
          <p:nvPr/>
        </p:nvSpPr>
        <p:spPr>
          <a:xfrm rot="5400000">
            <a:off x="5595868" y="3719229"/>
            <a:ext cx="274959" cy="134283"/>
          </a:xfrm>
          <a:prstGeom prst="rect">
            <a:avLst/>
          </a:prstGeom>
          <a:solidFill>
            <a:srgbClr val="DDDDD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279548-FD13-A9BD-2908-367212E9AADA}"/>
              </a:ext>
            </a:extLst>
          </p:cNvPr>
          <p:cNvCxnSpPr>
            <a:cxnSpLocks/>
          </p:cNvCxnSpPr>
          <p:nvPr/>
        </p:nvCxnSpPr>
        <p:spPr>
          <a:xfrm flipH="1">
            <a:off x="3850387" y="4036014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1D4045-5532-FCDE-9988-3D1CC67E3FE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237412" y="4039341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705047-4576-545E-14E8-CFE676842E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05786" y="3047447"/>
            <a:ext cx="480585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FE02DA-96E6-1B33-465B-B22FD97FCC44}"/>
              </a:ext>
            </a:extLst>
          </p:cNvPr>
          <p:cNvCxnSpPr>
            <a:cxnSpLocks/>
          </p:cNvCxnSpPr>
          <p:nvPr/>
        </p:nvCxnSpPr>
        <p:spPr>
          <a:xfrm flipH="1">
            <a:off x="10010624" y="2551447"/>
            <a:ext cx="371769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AECEE1-B913-AF7B-5521-116F54173B48}"/>
              </a:ext>
            </a:extLst>
          </p:cNvPr>
          <p:cNvCxnSpPr>
            <a:cxnSpLocks/>
          </p:cNvCxnSpPr>
          <p:nvPr/>
        </p:nvCxnSpPr>
        <p:spPr>
          <a:xfrm flipH="1">
            <a:off x="9997019" y="4302448"/>
            <a:ext cx="371769" cy="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9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indefinite" accel="50000" decel="50000" fill="hold" grpId="1" nodeType="withEffect">
                                  <p:stCondLst>
                                    <p:cond delay="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25E-6 -3.33333E-6 L 0.2638 -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26237 0 " pathEditMode="relative" ptsTypes="AA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75AB4D9-77B4-CE4D-DCDB-BA47347CA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79" y="6166094"/>
            <a:ext cx="371593" cy="371593"/>
          </a:xfrm>
          <a:prstGeom prst="rect">
            <a:avLst/>
          </a:prstGeom>
        </p:spPr>
      </p:pic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8522B3D3-1B57-1ABA-B0C4-6ABFD8601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8" y="6236794"/>
            <a:ext cx="352326" cy="35232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44DCFCC-FEBC-76F6-E11D-2732B932C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975" y="6212087"/>
            <a:ext cx="371593" cy="371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65C0B-6E78-5D9A-F9CA-F199091F0C59}"/>
              </a:ext>
            </a:extLst>
          </p:cNvPr>
          <p:cNvSpPr txBox="1"/>
          <p:nvPr/>
        </p:nvSpPr>
        <p:spPr>
          <a:xfrm flipH="1">
            <a:off x="760914" y="6274457"/>
            <a:ext cx="302179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www.linkedin.com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/in/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plonkin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4B911-CDB2-E89D-3EB6-647A84983CD9}"/>
              </a:ext>
            </a:extLst>
          </p:cNvPr>
          <p:cNvSpPr txBox="1"/>
          <p:nvPr/>
        </p:nvSpPr>
        <p:spPr>
          <a:xfrm>
            <a:off x="5895618" y="6250211"/>
            <a:ext cx="143348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pavel_lonkin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91C0D-8F0C-8F6C-662B-6AC3BAA9CBB5}"/>
              </a:ext>
            </a:extLst>
          </p:cNvPr>
          <p:cNvSpPr txBox="1"/>
          <p:nvPr/>
        </p:nvSpPr>
        <p:spPr>
          <a:xfrm>
            <a:off x="11030322" y="6209577"/>
            <a:ext cx="763736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@d3rky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DE8A9C-2C49-D9A3-D3CD-839847CA2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1" y="2036372"/>
            <a:ext cx="3948832" cy="197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D38CBB-6C62-37AF-8FE3-9A66256E8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07" y="2033174"/>
            <a:ext cx="1977614" cy="1977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CEBE68-6AE9-F7F0-3BBD-E5A1DA397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395" y="2033174"/>
            <a:ext cx="1974416" cy="1974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1448DC-7A40-D1B0-40CC-78C7D184E20E}"/>
              </a:ext>
            </a:extLst>
          </p:cNvPr>
          <p:cNvSpPr txBox="1"/>
          <p:nvPr/>
        </p:nvSpPr>
        <p:spPr>
          <a:xfrm>
            <a:off x="8108883" y="4007590"/>
            <a:ext cx="3262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www.cloudblue.com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/company/careers/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68662-4B8B-BAA2-9079-AA9E3D233CE6}"/>
              </a:ext>
            </a:extLst>
          </p:cNvPr>
          <p:cNvSpPr txBox="1"/>
          <p:nvPr/>
        </p:nvSpPr>
        <p:spPr>
          <a:xfrm>
            <a:off x="9026926" y="1620937"/>
            <a:ext cx="1149354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400" b="1" dirty="0">
                <a:solidFill>
                  <a:schemeClr val="tx2"/>
                </a:solidFill>
              </a:rPr>
              <a:t>Careers</a:t>
            </a:r>
          </a:p>
        </p:txBody>
      </p:sp>
    </p:spTree>
    <p:extLst>
      <p:ext uri="{BB962C8B-B14F-4D97-AF65-F5344CB8AC3E}">
        <p14:creationId xmlns:p14="http://schemas.microsoft.com/office/powerpoint/2010/main" val="34808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55E1FF-5A16-080C-83EA-763F57EAC0D9}"/>
              </a:ext>
            </a:extLst>
          </p:cNvPr>
          <p:cNvSpPr/>
          <p:nvPr/>
        </p:nvSpPr>
        <p:spPr>
          <a:xfrm>
            <a:off x="459347" y="1117034"/>
            <a:ext cx="7399392" cy="5008807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Services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011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What’s the problem?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9B5D247-7BC5-46E6-9624-71CAB0D7EA33}"/>
              </a:ext>
            </a:extLst>
          </p:cNvPr>
          <p:cNvSpPr txBox="1">
            <a:spLocks/>
          </p:cNvSpPr>
          <p:nvPr/>
        </p:nvSpPr>
        <p:spPr>
          <a:xfrm>
            <a:off x="753365" y="3969271"/>
            <a:ext cx="6720768" cy="38874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A547C2-F6B6-1D4C-71AF-DA6290F4A0A2}"/>
              </a:ext>
            </a:extLst>
          </p:cNvPr>
          <p:cNvSpPr/>
          <p:nvPr/>
        </p:nvSpPr>
        <p:spPr>
          <a:xfrm>
            <a:off x="588178" y="3014413"/>
            <a:ext cx="1859962" cy="3015459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6947D-75B6-771F-A58A-D32642A51190}"/>
              </a:ext>
            </a:extLst>
          </p:cNvPr>
          <p:cNvSpPr/>
          <p:nvPr/>
        </p:nvSpPr>
        <p:spPr>
          <a:xfrm>
            <a:off x="2740409" y="3010054"/>
            <a:ext cx="1688456" cy="3015459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E7DDE3-6C03-B69A-6FFC-E9BA4E3B2A54}"/>
              </a:ext>
            </a:extLst>
          </p:cNvPr>
          <p:cNvSpPr/>
          <p:nvPr/>
        </p:nvSpPr>
        <p:spPr>
          <a:xfrm>
            <a:off x="4721134" y="3005695"/>
            <a:ext cx="1406880" cy="302853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23100-213C-B3FE-F2AC-708A3A6756BB}"/>
              </a:ext>
            </a:extLst>
          </p:cNvPr>
          <p:cNvSpPr/>
          <p:nvPr/>
        </p:nvSpPr>
        <p:spPr>
          <a:xfrm>
            <a:off x="588178" y="1659308"/>
            <a:ext cx="5507812" cy="812831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72536-6837-92CE-3094-02A5969A29AD}"/>
              </a:ext>
            </a:extLst>
          </p:cNvPr>
          <p:cNvSpPr/>
          <p:nvPr/>
        </p:nvSpPr>
        <p:spPr>
          <a:xfrm>
            <a:off x="6420284" y="1659308"/>
            <a:ext cx="1338110" cy="4370564"/>
          </a:xfrm>
          <a:prstGeom prst="rect">
            <a:avLst/>
          </a:prstGeom>
          <a:solidFill>
            <a:srgbClr val="FF8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Taxes</a:t>
            </a:r>
          </a:p>
        </p:txBody>
      </p:sp>
      <p:pic>
        <p:nvPicPr>
          <p:cNvPr id="19" name="Picture 18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CBA4C371-4ECB-EC12-D818-F21170116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33" y="5420272"/>
            <a:ext cx="609600" cy="609600"/>
          </a:xfrm>
          <a:prstGeom prst="rect">
            <a:avLst/>
          </a:prstGeom>
        </p:spPr>
      </p:pic>
      <p:pic>
        <p:nvPicPr>
          <p:cNvPr id="2" name="Picture 1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8DCC9B1D-7BAC-AC33-3002-38A1CC5DB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48" y="1752109"/>
            <a:ext cx="609600" cy="609600"/>
          </a:xfrm>
          <a:prstGeom prst="rect">
            <a:avLst/>
          </a:prstGeom>
        </p:spPr>
      </p:pic>
      <p:pic>
        <p:nvPicPr>
          <p:cNvPr id="18" name="Picture 17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7F43DA8A-3EDF-CBA4-1F67-AB40CF91C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95" y="5413511"/>
            <a:ext cx="609600" cy="609600"/>
          </a:xfrm>
          <a:prstGeom prst="rect">
            <a:avLst/>
          </a:prstGeom>
        </p:spPr>
      </p:pic>
      <p:pic>
        <p:nvPicPr>
          <p:cNvPr id="20" name="Picture 19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5E193770-6802-B482-AFA9-3C5EBF626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46" y="5390829"/>
            <a:ext cx="609600" cy="609600"/>
          </a:xfrm>
          <a:prstGeom prst="rect">
            <a:avLst/>
          </a:prstGeom>
        </p:spPr>
      </p:pic>
      <p:pic>
        <p:nvPicPr>
          <p:cNvPr id="22" name="Picture 21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C2869049-4B3C-C2D9-EE2A-4EB66F99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79" y="5404787"/>
            <a:ext cx="609600" cy="609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A538A5-8FE2-770C-1A6D-4C7E375BF29F}"/>
              </a:ext>
            </a:extLst>
          </p:cNvPr>
          <p:cNvSpPr txBox="1"/>
          <p:nvPr/>
        </p:nvSpPr>
        <p:spPr>
          <a:xfrm>
            <a:off x="8151008" y="3359837"/>
            <a:ext cx="3818353" cy="95410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How to break the “ice”?</a:t>
            </a:r>
          </a:p>
          <a:p>
            <a:pPr algn="l"/>
            <a:r>
              <a:rPr lang="en-US" sz="2800" dirty="0">
                <a:solidFill>
                  <a:schemeClr val="tx2"/>
                </a:solidFill>
              </a:rPr>
              <a:t>How to join data then?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CFA5CD-B813-A110-BB92-B3E0738CF637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5973148" y="2056909"/>
            <a:ext cx="696217" cy="8814"/>
          </a:xfrm>
          <a:prstGeom prst="straightConnector1">
            <a:avLst/>
          </a:prstGeom>
          <a:ln w="50800">
            <a:solidFill>
              <a:srgbClr val="FF2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D1A39F-EF20-19DF-9BF6-DD720E02F31E}"/>
              </a:ext>
            </a:extLst>
          </p:cNvPr>
          <p:cNvCxnSpPr>
            <a:cxnSpLocks/>
          </p:cNvCxnSpPr>
          <p:nvPr/>
        </p:nvCxnSpPr>
        <p:spPr>
          <a:xfrm flipH="1">
            <a:off x="6035314" y="4404091"/>
            <a:ext cx="589290" cy="0"/>
          </a:xfrm>
          <a:prstGeom prst="straightConnector1">
            <a:avLst/>
          </a:prstGeom>
          <a:ln w="50800">
            <a:solidFill>
              <a:srgbClr val="FF2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405EB7-96F7-73CB-5F99-D8F824AD5A0E}"/>
              </a:ext>
            </a:extLst>
          </p:cNvPr>
          <p:cNvCxnSpPr>
            <a:cxnSpLocks/>
          </p:cNvCxnSpPr>
          <p:nvPr/>
        </p:nvCxnSpPr>
        <p:spPr>
          <a:xfrm flipH="1">
            <a:off x="4159043" y="4052398"/>
            <a:ext cx="750407" cy="0"/>
          </a:xfrm>
          <a:prstGeom prst="straightConnector1">
            <a:avLst/>
          </a:prstGeom>
          <a:ln w="50800">
            <a:solidFill>
              <a:srgbClr val="FF2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9D77C2-3A57-40AB-6CB6-2F12A2E66341}"/>
              </a:ext>
            </a:extLst>
          </p:cNvPr>
          <p:cNvCxnSpPr>
            <a:cxnSpLocks/>
          </p:cNvCxnSpPr>
          <p:nvPr/>
        </p:nvCxnSpPr>
        <p:spPr>
          <a:xfrm>
            <a:off x="2247920" y="3983732"/>
            <a:ext cx="742489" cy="0"/>
          </a:xfrm>
          <a:prstGeom prst="straightConnector1">
            <a:avLst/>
          </a:prstGeom>
          <a:ln w="50800">
            <a:solidFill>
              <a:srgbClr val="FF2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E360D9-6D4E-103F-697E-05DADB634EBE}"/>
              </a:ext>
            </a:extLst>
          </p:cNvPr>
          <p:cNvCxnSpPr>
            <a:cxnSpLocks/>
          </p:cNvCxnSpPr>
          <p:nvPr/>
        </p:nvCxnSpPr>
        <p:spPr>
          <a:xfrm flipH="1">
            <a:off x="3578494" y="2361711"/>
            <a:ext cx="3" cy="867128"/>
          </a:xfrm>
          <a:prstGeom prst="straightConnector1">
            <a:avLst/>
          </a:prstGeom>
          <a:ln w="50800">
            <a:solidFill>
              <a:srgbClr val="FF2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4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How to break the ”ice”?</a:t>
            </a:r>
          </a:p>
        </p:txBody>
      </p:sp>
      <p:cxnSp>
        <p:nvCxnSpPr>
          <p:cNvPr id="6" name="Connector: Elbow 18">
            <a:extLst>
              <a:ext uri="{FF2B5EF4-FFF2-40B4-BE49-F238E27FC236}">
                <a16:creationId xmlns:a16="http://schemas.microsoft.com/office/drawing/2014/main" id="{106D1612-3C00-8564-AD10-14EFAEC044A7}"/>
              </a:ext>
            </a:extLst>
          </p:cNvPr>
          <p:cNvCxnSpPr>
            <a:cxnSpLocks/>
          </p:cNvCxnSpPr>
          <p:nvPr/>
        </p:nvCxnSpPr>
        <p:spPr>
          <a:xfrm flipH="1">
            <a:off x="3958137" y="1382036"/>
            <a:ext cx="1514468" cy="1523983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22">
            <a:extLst>
              <a:ext uri="{FF2B5EF4-FFF2-40B4-BE49-F238E27FC236}">
                <a16:creationId xmlns:a16="http://schemas.microsoft.com/office/drawing/2014/main" id="{3E674A01-8465-C6BC-F39C-6FE91A95E66B}"/>
              </a:ext>
            </a:extLst>
          </p:cNvPr>
          <p:cNvCxnSpPr>
            <a:cxnSpLocks/>
          </p:cNvCxnSpPr>
          <p:nvPr/>
        </p:nvCxnSpPr>
        <p:spPr>
          <a:xfrm rot="2700000" flipV="1">
            <a:off x="6596725" y="2144027"/>
            <a:ext cx="2155236" cy="1"/>
          </a:xfrm>
          <a:prstGeom prst="bentConnector3">
            <a:avLst>
              <a:gd name="adj1" fmla="val 30418"/>
            </a:avLst>
          </a:prstGeom>
          <a:ln w="41275">
            <a:solidFill>
              <a:schemeClr val="accent4">
                <a:lumMod val="7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85B9C1-7E38-B21A-1158-8656F2E30A78}"/>
              </a:ext>
            </a:extLst>
          </p:cNvPr>
          <p:cNvSpPr txBox="1"/>
          <p:nvPr/>
        </p:nvSpPr>
        <p:spPr>
          <a:xfrm>
            <a:off x="2619629" y="2905780"/>
            <a:ext cx="2677015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API Composition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0DA653-234E-D009-4412-1CC66A96F076}"/>
              </a:ext>
            </a:extLst>
          </p:cNvPr>
          <p:cNvSpPr txBox="1"/>
          <p:nvPr/>
        </p:nvSpPr>
        <p:spPr>
          <a:xfrm>
            <a:off x="6761721" y="2905780"/>
            <a:ext cx="3651641" cy="73866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CQRS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(Command Query Responsibility Segregation)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DDAF4D-D206-477B-D8CC-A26DF66D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48" y="4042379"/>
            <a:ext cx="1349974" cy="13499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B5A9AE-EC20-136B-72C5-9F1FA01CB582}"/>
              </a:ext>
            </a:extLst>
          </p:cNvPr>
          <p:cNvSpPr txBox="1"/>
          <p:nvPr/>
        </p:nvSpPr>
        <p:spPr>
          <a:xfrm>
            <a:off x="6637945" y="5379285"/>
            <a:ext cx="33533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microservices.io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/patterns/data/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cqrs.html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8B2380C-623A-2CF8-11AA-77A04A61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105" y="4038190"/>
            <a:ext cx="1349975" cy="13499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44F429-379F-31C6-4857-107BA99894A4}"/>
              </a:ext>
            </a:extLst>
          </p:cNvPr>
          <p:cNvSpPr txBox="1"/>
          <p:nvPr/>
        </p:nvSpPr>
        <p:spPr>
          <a:xfrm>
            <a:off x="1964076" y="5376520"/>
            <a:ext cx="4344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microservices.io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/patterns/data/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api-composition.html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API 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0B92A-A012-0BFF-6535-1B9CE9BE6B4D}"/>
              </a:ext>
            </a:extLst>
          </p:cNvPr>
          <p:cNvSpPr/>
          <p:nvPr/>
        </p:nvSpPr>
        <p:spPr>
          <a:xfrm>
            <a:off x="844811" y="5117952"/>
            <a:ext cx="1688457" cy="77857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1B4DB-6E25-56C3-4501-4E4A338CA5DD}"/>
              </a:ext>
            </a:extLst>
          </p:cNvPr>
          <p:cNvSpPr/>
          <p:nvPr/>
        </p:nvSpPr>
        <p:spPr>
          <a:xfrm>
            <a:off x="780132" y="3625139"/>
            <a:ext cx="1688457" cy="83471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CEBC9-082E-6888-4AE1-C1DBBBB0F92F}"/>
              </a:ext>
            </a:extLst>
          </p:cNvPr>
          <p:cNvSpPr/>
          <p:nvPr/>
        </p:nvSpPr>
        <p:spPr>
          <a:xfrm>
            <a:off x="3625473" y="5117952"/>
            <a:ext cx="1688456" cy="78331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07563-F992-CEDE-43F5-741F9079B445}"/>
              </a:ext>
            </a:extLst>
          </p:cNvPr>
          <p:cNvSpPr/>
          <p:nvPr/>
        </p:nvSpPr>
        <p:spPr>
          <a:xfrm>
            <a:off x="3641330" y="3625139"/>
            <a:ext cx="1688456" cy="783319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pic>
        <p:nvPicPr>
          <p:cNvPr id="53" name="Picture 52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59E68767-1153-9F44-69B7-0BBEB9F2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49" y="4177625"/>
            <a:ext cx="215691" cy="215691"/>
          </a:xfrm>
          <a:prstGeom prst="rect">
            <a:avLst/>
          </a:prstGeom>
        </p:spPr>
      </p:pic>
      <p:pic>
        <p:nvPicPr>
          <p:cNvPr id="54" name="Picture 53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AD9E267E-0582-6E8A-7371-3F3372A5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95" y="5680835"/>
            <a:ext cx="215691" cy="215691"/>
          </a:xfrm>
          <a:prstGeom prst="rect">
            <a:avLst/>
          </a:prstGeom>
        </p:spPr>
      </p:pic>
      <p:pic>
        <p:nvPicPr>
          <p:cNvPr id="55" name="Picture 54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BB643A2F-F960-AEB3-9F85-CC1147DA2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1" y="5680836"/>
            <a:ext cx="215691" cy="215691"/>
          </a:xfrm>
          <a:prstGeom prst="rect">
            <a:avLst/>
          </a:prstGeom>
        </p:spPr>
      </p:pic>
      <p:pic>
        <p:nvPicPr>
          <p:cNvPr id="56" name="Picture 55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4AA8C5DB-5015-4266-D7B4-8F27B826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58" y="4244166"/>
            <a:ext cx="215691" cy="2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API 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0B92A-A012-0BFF-6535-1B9CE9BE6B4D}"/>
              </a:ext>
            </a:extLst>
          </p:cNvPr>
          <p:cNvSpPr/>
          <p:nvPr/>
        </p:nvSpPr>
        <p:spPr>
          <a:xfrm>
            <a:off x="844811" y="5117952"/>
            <a:ext cx="1688457" cy="77857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1B4DB-6E25-56C3-4501-4E4A338CA5DD}"/>
              </a:ext>
            </a:extLst>
          </p:cNvPr>
          <p:cNvSpPr/>
          <p:nvPr/>
        </p:nvSpPr>
        <p:spPr>
          <a:xfrm>
            <a:off x="780132" y="3625139"/>
            <a:ext cx="1688457" cy="83471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CEBC9-082E-6888-4AE1-C1DBBBB0F92F}"/>
              </a:ext>
            </a:extLst>
          </p:cNvPr>
          <p:cNvSpPr/>
          <p:nvPr/>
        </p:nvSpPr>
        <p:spPr>
          <a:xfrm>
            <a:off x="3625473" y="5117952"/>
            <a:ext cx="1688456" cy="78331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07563-F992-CEDE-43F5-741F9079B445}"/>
              </a:ext>
            </a:extLst>
          </p:cNvPr>
          <p:cNvSpPr/>
          <p:nvPr/>
        </p:nvSpPr>
        <p:spPr>
          <a:xfrm>
            <a:off x="3641330" y="3625139"/>
            <a:ext cx="1688456" cy="783319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pic>
        <p:nvPicPr>
          <p:cNvPr id="53" name="Picture 52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59E68767-1153-9F44-69B7-0BBEB9F2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49" y="4177625"/>
            <a:ext cx="215691" cy="215691"/>
          </a:xfrm>
          <a:prstGeom prst="rect">
            <a:avLst/>
          </a:prstGeom>
        </p:spPr>
      </p:pic>
      <p:pic>
        <p:nvPicPr>
          <p:cNvPr id="54" name="Picture 53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AD9E267E-0582-6E8A-7371-3F3372A5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95" y="5680835"/>
            <a:ext cx="215691" cy="215691"/>
          </a:xfrm>
          <a:prstGeom prst="rect">
            <a:avLst/>
          </a:prstGeom>
        </p:spPr>
      </p:pic>
      <p:pic>
        <p:nvPicPr>
          <p:cNvPr id="55" name="Picture 54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BB643A2F-F960-AEB3-9F85-CC1147DA2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1" y="5680836"/>
            <a:ext cx="215691" cy="215691"/>
          </a:xfrm>
          <a:prstGeom prst="rect">
            <a:avLst/>
          </a:prstGeom>
        </p:spPr>
      </p:pic>
      <p:pic>
        <p:nvPicPr>
          <p:cNvPr id="56" name="Picture 55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4AA8C5DB-5015-4266-D7B4-8F27B826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58" y="4244166"/>
            <a:ext cx="215691" cy="215691"/>
          </a:xfrm>
          <a:prstGeom prst="rect">
            <a:avLst/>
          </a:prstGeom>
        </p:spPr>
      </p:pic>
      <p:cxnSp>
        <p:nvCxnSpPr>
          <p:cNvPr id="11" name="Connector: Elbow 18">
            <a:extLst>
              <a:ext uri="{FF2B5EF4-FFF2-40B4-BE49-F238E27FC236}">
                <a16:creationId xmlns:a16="http://schemas.microsoft.com/office/drawing/2014/main" id="{5BF6E5D5-AFEA-567A-203A-BBC56CE62F9A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090898" y="1429058"/>
            <a:ext cx="6530" cy="57997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AEC629-FDA0-52B3-6197-2D3F9910AAA9}"/>
              </a:ext>
            </a:extLst>
          </p:cNvPr>
          <p:cNvSpPr txBox="1"/>
          <p:nvPr/>
        </p:nvSpPr>
        <p:spPr>
          <a:xfrm>
            <a:off x="1362315" y="1090504"/>
            <a:ext cx="345716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GET /</a:t>
            </a:r>
            <a:r>
              <a:rPr lang="en-US" sz="1600" dirty="0" err="1">
                <a:solidFill>
                  <a:schemeClr val="tx2"/>
                </a:solidFill>
              </a:rPr>
              <a:t>payments?account.name</a:t>
            </a:r>
            <a:r>
              <a:rPr lang="en-US" sz="1600" dirty="0">
                <a:solidFill>
                  <a:schemeClr val="tx2"/>
                </a:solidFill>
              </a:rPr>
              <a:t>=Pavel</a:t>
            </a:r>
          </a:p>
        </p:txBody>
      </p:sp>
    </p:spTree>
    <p:extLst>
      <p:ext uri="{BB962C8B-B14F-4D97-AF65-F5344CB8AC3E}">
        <p14:creationId xmlns:p14="http://schemas.microsoft.com/office/powerpoint/2010/main" val="355045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API 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0B92A-A012-0BFF-6535-1B9CE9BE6B4D}"/>
              </a:ext>
            </a:extLst>
          </p:cNvPr>
          <p:cNvSpPr/>
          <p:nvPr/>
        </p:nvSpPr>
        <p:spPr>
          <a:xfrm>
            <a:off x="844811" y="5117952"/>
            <a:ext cx="1688457" cy="77857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1B4DB-6E25-56C3-4501-4E4A338CA5DD}"/>
              </a:ext>
            </a:extLst>
          </p:cNvPr>
          <p:cNvSpPr/>
          <p:nvPr/>
        </p:nvSpPr>
        <p:spPr>
          <a:xfrm>
            <a:off x="780132" y="3625139"/>
            <a:ext cx="1688457" cy="83471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CEBC9-082E-6888-4AE1-C1DBBBB0F92F}"/>
              </a:ext>
            </a:extLst>
          </p:cNvPr>
          <p:cNvSpPr/>
          <p:nvPr/>
        </p:nvSpPr>
        <p:spPr>
          <a:xfrm>
            <a:off x="3625473" y="5117952"/>
            <a:ext cx="1688456" cy="78331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07563-F992-CEDE-43F5-741F9079B445}"/>
              </a:ext>
            </a:extLst>
          </p:cNvPr>
          <p:cNvSpPr/>
          <p:nvPr/>
        </p:nvSpPr>
        <p:spPr>
          <a:xfrm>
            <a:off x="3641330" y="3625139"/>
            <a:ext cx="1688456" cy="783319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pic>
        <p:nvPicPr>
          <p:cNvPr id="53" name="Picture 52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59E68767-1153-9F44-69B7-0BBEB9F2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49" y="4177625"/>
            <a:ext cx="215691" cy="215691"/>
          </a:xfrm>
          <a:prstGeom prst="rect">
            <a:avLst/>
          </a:prstGeom>
        </p:spPr>
      </p:pic>
      <p:pic>
        <p:nvPicPr>
          <p:cNvPr id="54" name="Picture 53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AD9E267E-0582-6E8A-7371-3F3372A5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95" y="5680835"/>
            <a:ext cx="215691" cy="215691"/>
          </a:xfrm>
          <a:prstGeom prst="rect">
            <a:avLst/>
          </a:prstGeom>
        </p:spPr>
      </p:pic>
      <p:pic>
        <p:nvPicPr>
          <p:cNvPr id="55" name="Picture 54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BB643A2F-F960-AEB3-9F85-CC1147DA2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1" y="5680836"/>
            <a:ext cx="215691" cy="215691"/>
          </a:xfrm>
          <a:prstGeom prst="rect">
            <a:avLst/>
          </a:prstGeom>
        </p:spPr>
      </p:pic>
      <p:pic>
        <p:nvPicPr>
          <p:cNvPr id="56" name="Picture 55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4AA8C5DB-5015-4266-D7B4-8F27B826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58" y="4244166"/>
            <a:ext cx="215691" cy="215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0FB007-485C-4388-0E07-06D4A4D35D62}"/>
              </a:ext>
            </a:extLst>
          </p:cNvPr>
          <p:cNvSpPr/>
          <p:nvPr/>
        </p:nvSpPr>
        <p:spPr>
          <a:xfrm>
            <a:off x="1846658" y="1994492"/>
            <a:ext cx="2488480" cy="783319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API Composer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CA5F4-1515-3AF7-6348-83CAD943620A}"/>
              </a:ext>
            </a:extLst>
          </p:cNvPr>
          <p:cNvSpPr txBox="1"/>
          <p:nvPr/>
        </p:nvSpPr>
        <p:spPr>
          <a:xfrm>
            <a:off x="1362315" y="1090504"/>
            <a:ext cx="345716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GET /</a:t>
            </a:r>
            <a:r>
              <a:rPr lang="en-US" sz="1600" dirty="0" err="1">
                <a:solidFill>
                  <a:schemeClr val="tx2"/>
                </a:solidFill>
              </a:rPr>
              <a:t>payments?account.name</a:t>
            </a:r>
            <a:r>
              <a:rPr lang="en-US" sz="1600" dirty="0">
                <a:solidFill>
                  <a:schemeClr val="tx2"/>
                </a:solidFill>
              </a:rPr>
              <a:t>=Pavel</a:t>
            </a:r>
          </a:p>
        </p:txBody>
      </p:sp>
      <p:cxnSp>
        <p:nvCxnSpPr>
          <p:cNvPr id="12" name="Connector: Elbow 18">
            <a:extLst>
              <a:ext uri="{FF2B5EF4-FFF2-40B4-BE49-F238E27FC236}">
                <a16:creationId xmlns:a16="http://schemas.microsoft.com/office/drawing/2014/main" id="{BE929208-ADCB-C29C-AE33-8414C489F81E}"/>
              </a:ext>
            </a:extLst>
          </p:cNvPr>
          <p:cNvCxnSpPr>
            <a:cxnSpLocks/>
          </p:cNvCxnSpPr>
          <p:nvPr/>
        </p:nvCxnSpPr>
        <p:spPr>
          <a:xfrm>
            <a:off x="3090898" y="1429058"/>
            <a:ext cx="6530" cy="57997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30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F0C47C-D93F-4B0E-B8FE-297AE203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773" y="0"/>
            <a:ext cx="8065977" cy="617803"/>
          </a:xfrm>
        </p:spPr>
        <p:txBody>
          <a:bodyPr>
            <a:noAutofit/>
          </a:bodyPr>
          <a:lstStyle/>
          <a:p>
            <a:r>
              <a:rPr lang="en-US" sz="3600" dirty="0"/>
              <a:t>API Composition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0B92A-A012-0BFF-6535-1B9CE9BE6B4D}"/>
              </a:ext>
            </a:extLst>
          </p:cNvPr>
          <p:cNvSpPr/>
          <p:nvPr/>
        </p:nvSpPr>
        <p:spPr>
          <a:xfrm>
            <a:off x="844811" y="5117952"/>
            <a:ext cx="1688457" cy="778575"/>
          </a:xfrm>
          <a:prstGeom prst="rect">
            <a:avLst/>
          </a:prstGeom>
          <a:solidFill>
            <a:schemeClr val="accent5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Contracts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1B4DB-6E25-56C3-4501-4E4A338CA5DD}"/>
              </a:ext>
            </a:extLst>
          </p:cNvPr>
          <p:cNvSpPr/>
          <p:nvPr/>
        </p:nvSpPr>
        <p:spPr>
          <a:xfrm>
            <a:off x="780132" y="3625139"/>
            <a:ext cx="1688457" cy="834718"/>
          </a:xfrm>
          <a:prstGeom prst="rect">
            <a:avLst/>
          </a:prstGeom>
          <a:solidFill>
            <a:schemeClr val="accent4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CEBC9-082E-6888-4AE1-C1DBBBB0F92F}"/>
              </a:ext>
            </a:extLst>
          </p:cNvPr>
          <p:cNvSpPr/>
          <p:nvPr/>
        </p:nvSpPr>
        <p:spPr>
          <a:xfrm>
            <a:off x="3625473" y="5117952"/>
            <a:ext cx="1688456" cy="78331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Orders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C07563-F992-CEDE-43F5-741F9079B445}"/>
              </a:ext>
            </a:extLst>
          </p:cNvPr>
          <p:cNvSpPr/>
          <p:nvPr/>
        </p:nvSpPr>
        <p:spPr>
          <a:xfrm>
            <a:off x="3641330" y="3625139"/>
            <a:ext cx="1688456" cy="783319"/>
          </a:xfrm>
          <a:prstGeom prst="rect">
            <a:avLst/>
          </a:prstGeom>
          <a:solidFill>
            <a:srgbClr val="FF93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rgbClr val="FF9300"/>
                </a:solidFill>
              </a:rPr>
              <a:t>Payments</a:t>
            </a:r>
          </a:p>
        </p:txBody>
      </p:sp>
      <p:pic>
        <p:nvPicPr>
          <p:cNvPr id="53" name="Picture 52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59E68767-1153-9F44-69B7-0BBEB9F2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49" y="4177625"/>
            <a:ext cx="215691" cy="215691"/>
          </a:xfrm>
          <a:prstGeom prst="rect">
            <a:avLst/>
          </a:prstGeom>
        </p:spPr>
      </p:pic>
      <p:pic>
        <p:nvPicPr>
          <p:cNvPr id="54" name="Picture 53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AD9E267E-0582-6E8A-7371-3F3372A5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95" y="5680835"/>
            <a:ext cx="215691" cy="215691"/>
          </a:xfrm>
          <a:prstGeom prst="rect">
            <a:avLst/>
          </a:prstGeom>
        </p:spPr>
      </p:pic>
      <p:pic>
        <p:nvPicPr>
          <p:cNvPr id="55" name="Picture 54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BB643A2F-F960-AEB3-9F85-CC1147DA2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1" y="5680836"/>
            <a:ext cx="215691" cy="215691"/>
          </a:xfrm>
          <a:prstGeom prst="rect">
            <a:avLst/>
          </a:prstGeom>
        </p:spPr>
      </p:pic>
      <p:pic>
        <p:nvPicPr>
          <p:cNvPr id="56" name="Picture 55" descr="A picture containing dark, bottle&#10;&#10;Description automatically generated">
            <a:extLst>
              <a:ext uri="{FF2B5EF4-FFF2-40B4-BE49-F238E27FC236}">
                <a16:creationId xmlns:a16="http://schemas.microsoft.com/office/drawing/2014/main" id="{4AA8C5DB-5015-4266-D7B4-8F27B8267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58" y="4244166"/>
            <a:ext cx="215691" cy="2156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0FB007-485C-4388-0E07-06D4A4D35D62}"/>
              </a:ext>
            </a:extLst>
          </p:cNvPr>
          <p:cNvSpPr/>
          <p:nvPr/>
        </p:nvSpPr>
        <p:spPr>
          <a:xfrm>
            <a:off x="1846658" y="1994492"/>
            <a:ext cx="2488480" cy="783319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API Composer</a:t>
            </a:r>
          </a:p>
        </p:txBody>
      </p:sp>
      <p:cxnSp>
        <p:nvCxnSpPr>
          <p:cNvPr id="10" name="Connector: Elbow 18">
            <a:extLst>
              <a:ext uri="{FF2B5EF4-FFF2-40B4-BE49-F238E27FC236}">
                <a16:creationId xmlns:a16="http://schemas.microsoft.com/office/drawing/2014/main" id="{78BEFFD4-DBF3-6EAE-638E-6E6CAA39B819}"/>
              </a:ext>
            </a:extLst>
          </p:cNvPr>
          <p:cNvCxnSpPr>
            <a:cxnSpLocks/>
          </p:cNvCxnSpPr>
          <p:nvPr/>
        </p:nvCxnSpPr>
        <p:spPr>
          <a:xfrm>
            <a:off x="3090898" y="2777811"/>
            <a:ext cx="1394660" cy="847328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CEAA1D-B6CA-653B-A67C-C53FA423CF20}"/>
              </a:ext>
            </a:extLst>
          </p:cNvPr>
          <p:cNvSpPr txBox="1"/>
          <p:nvPr/>
        </p:nvSpPr>
        <p:spPr>
          <a:xfrm rot="1969402">
            <a:off x="3538490" y="2934655"/>
            <a:ext cx="730969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Query 1</a:t>
            </a:r>
          </a:p>
        </p:txBody>
      </p:sp>
      <p:cxnSp>
        <p:nvCxnSpPr>
          <p:cNvPr id="12" name="Connector: Elbow 18">
            <a:extLst>
              <a:ext uri="{FF2B5EF4-FFF2-40B4-BE49-F238E27FC236}">
                <a16:creationId xmlns:a16="http://schemas.microsoft.com/office/drawing/2014/main" id="{B8CE4C50-F3DA-A153-2BE8-94A58BAF9FCC}"/>
              </a:ext>
            </a:extLst>
          </p:cNvPr>
          <p:cNvCxnSpPr>
            <a:cxnSpLocks/>
          </p:cNvCxnSpPr>
          <p:nvPr/>
        </p:nvCxnSpPr>
        <p:spPr>
          <a:xfrm flipH="1">
            <a:off x="1624361" y="2777811"/>
            <a:ext cx="1466537" cy="847328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8">
            <a:extLst>
              <a:ext uri="{FF2B5EF4-FFF2-40B4-BE49-F238E27FC236}">
                <a16:creationId xmlns:a16="http://schemas.microsoft.com/office/drawing/2014/main" id="{934BE9A7-98A1-7024-BE3F-5C27FB30B19E}"/>
              </a:ext>
            </a:extLst>
          </p:cNvPr>
          <p:cNvCxnSpPr>
            <a:cxnSpLocks/>
          </p:cNvCxnSpPr>
          <p:nvPr/>
        </p:nvCxnSpPr>
        <p:spPr>
          <a:xfrm flipH="1">
            <a:off x="2533268" y="2777811"/>
            <a:ext cx="557630" cy="2340141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8">
            <a:extLst>
              <a:ext uri="{FF2B5EF4-FFF2-40B4-BE49-F238E27FC236}">
                <a16:creationId xmlns:a16="http://schemas.microsoft.com/office/drawing/2014/main" id="{F0ACCF5E-3EAD-042B-BB5B-E8C9E55E1363}"/>
              </a:ext>
            </a:extLst>
          </p:cNvPr>
          <p:cNvCxnSpPr>
            <a:cxnSpLocks/>
          </p:cNvCxnSpPr>
          <p:nvPr/>
        </p:nvCxnSpPr>
        <p:spPr>
          <a:xfrm>
            <a:off x="3090898" y="2777811"/>
            <a:ext cx="570151" cy="2340141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10999A-D655-DE72-F980-B02256878CF8}"/>
              </a:ext>
            </a:extLst>
          </p:cNvPr>
          <p:cNvSpPr txBox="1"/>
          <p:nvPr/>
        </p:nvSpPr>
        <p:spPr>
          <a:xfrm rot="19884325">
            <a:off x="2021880" y="2847742"/>
            <a:ext cx="730969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Query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CFE29-163C-D5CC-8E90-33726BD614F7}"/>
              </a:ext>
            </a:extLst>
          </p:cNvPr>
          <p:cNvSpPr txBox="1"/>
          <p:nvPr/>
        </p:nvSpPr>
        <p:spPr>
          <a:xfrm rot="4594589">
            <a:off x="3101809" y="3524538"/>
            <a:ext cx="730969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Query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24D0F9-47B2-C485-734D-228EDF72F4C2}"/>
              </a:ext>
            </a:extLst>
          </p:cNvPr>
          <p:cNvSpPr txBox="1"/>
          <p:nvPr/>
        </p:nvSpPr>
        <p:spPr>
          <a:xfrm rot="16998058">
            <a:off x="2333147" y="3578869"/>
            <a:ext cx="730969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Query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DCA16A-2CB4-B104-6C19-D3E253DBF76D}"/>
              </a:ext>
            </a:extLst>
          </p:cNvPr>
          <p:cNvSpPr txBox="1"/>
          <p:nvPr/>
        </p:nvSpPr>
        <p:spPr>
          <a:xfrm>
            <a:off x="7064204" y="2568228"/>
            <a:ext cx="3747122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Inefficient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BE8A1A-7B83-134A-94F7-574375268BF6}"/>
              </a:ext>
            </a:extLst>
          </p:cNvPr>
          <p:cNvSpPr txBox="1"/>
          <p:nvPr/>
        </p:nvSpPr>
        <p:spPr>
          <a:xfrm>
            <a:off x="7064204" y="3310309"/>
            <a:ext cx="464421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In-memory joins of large data sets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A52F3D32-6914-3F6C-58F7-44A4FF541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936" y="2644292"/>
            <a:ext cx="364414" cy="36441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33C9A550-08CB-82B0-E0AF-5C52EB883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39" y="3358934"/>
            <a:ext cx="364414" cy="3644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1A7C9E-7890-F5E4-F4E8-EF138136FF05}"/>
              </a:ext>
            </a:extLst>
          </p:cNvPr>
          <p:cNvSpPr txBox="1"/>
          <p:nvPr/>
        </p:nvSpPr>
        <p:spPr>
          <a:xfrm>
            <a:off x="1362315" y="1090504"/>
            <a:ext cx="345716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GET /</a:t>
            </a:r>
            <a:r>
              <a:rPr lang="en-US" sz="1600" dirty="0" err="1">
                <a:solidFill>
                  <a:schemeClr val="tx2"/>
                </a:solidFill>
              </a:rPr>
              <a:t>payments?account.name</a:t>
            </a:r>
            <a:r>
              <a:rPr lang="en-US" sz="1600" dirty="0">
                <a:solidFill>
                  <a:schemeClr val="tx2"/>
                </a:solidFill>
              </a:rPr>
              <a:t>=Pavel</a:t>
            </a:r>
          </a:p>
        </p:txBody>
      </p:sp>
      <p:cxnSp>
        <p:nvCxnSpPr>
          <p:cNvPr id="2" name="Connector: Elbow 18">
            <a:extLst>
              <a:ext uri="{FF2B5EF4-FFF2-40B4-BE49-F238E27FC236}">
                <a16:creationId xmlns:a16="http://schemas.microsoft.com/office/drawing/2014/main" id="{B91C604E-FFAF-5F3F-F289-A116B1306FFA}"/>
              </a:ext>
            </a:extLst>
          </p:cNvPr>
          <p:cNvCxnSpPr>
            <a:cxnSpLocks/>
          </p:cNvCxnSpPr>
          <p:nvPr/>
        </p:nvCxnSpPr>
        <p:spPr>
          <a:xfrm>
            <a:off x="3090898" y="1429058"/>
            <a:ext cx="6530" cy="57997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  <a:alpha val="38078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7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loudBlue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160358"/>
      </a:accent1>
      <a:accent2>
        <a:srgbClr val="288AF9"/>
      </a:accent2>
      <a:accent3>
        <a:srgbClr val="0723EA"/>
      </a:accent3>
      <a:accent4>
        <a:srgbClr val="07B1AD"/>
      </a:accent4>
      <a:accent5>
        <a:srgbClr val="6345AD"/>
      </a:accent5>
      <a:accent6>
        <a:srgbClr val="A5BDD7"/>
      </a:accent6>
      <a:hlink>
        <a:srgbClr val="3D90F7"/>
      </a:hlink>
      <a:folHlink>
        <a:srgbClr val="6D6E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Ins="0" rtlCol="0">
        <a:spAutoFit/>
      </a:bodyPr>
      <a:lstStyle>
        <a:defPPr algn="l">
          <a:defRPr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oudBlue-Powerpoint-V9_Arial - Copy4" id="{133E2510-97C5-4511-BD30-B81DE0FA3160}" vid="{100E8200-8A44-4DDD-8F12-EF5AA0F8DDE6}"/>
    </a:ext>
  </a:extLst>
</a:theme>
</file>

<file path=ppt/theme/theme2.xml><?xml version="1.0" encoding="utf-8"?>
<a:theme xmlns:a="http://schemas.openxmlformats.org/drawingml/2006/main" name="1_Default Theme">
  <a:themeElements>
    <a:clrScheme name="CloudBlue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160358"/>
      </a:accent1>
      <a:accent2>
        <a:srgbClr val="288AF9"/>
      </a:accent2>
      <a:accent3>
        <a:srgbClr val="0723EA"/>
      </a:accent3>
      <a:accent4>
        <a:srgbClr val="07B1AD"/>
      </a:accent4>
      <a:accent5>
        <a:srgbClr val="6345AD"/>
      </a:accent5>
      <a:accent6>
        <a:srgbClr val="A5BDD7"/>
      </a:accent6>
      <a:hlink>
        <a:srgbClr val="3D90F7"/>
      </a:hlink>
      <a:folHlink>
        <a:srgbClr val="6D6E7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oudBlue-Powerpoint-V9_Arial - Copy4" id="{133E2510-97C5-4511-BD30-B81DE0FA3160}" vid="{100E8200-8A44-4DDD-8F12-EF5AA0F8DDE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6967CE08740F4994BC629E95A3FFA2" ma:contentTypeVersion="12" ma:contentTypeDescription="Create a new document." ma:contentTypeScope="" ma:versionID="6617d70e7d108bf2783751ec66314750">
  <xsd:schema xmlns:xsd="http://www.w3.org/2001/XMLSchema" xmlns:xs="http://www.w3.org/2001/XMLSchema" xmlns:p="http://schemas.microsoft.com/office/2006/metadata/properties" xmlns:ns3="cc3e3b0e-6b45-4705-a71a-59ef68d461bc" xmlns:ns4="a1f6d6b2-ad81-42cc-9051-96f4a1759cad" targetNamespace="http://schemas.microsoft.com/office/2006/metadata/properties" ma:root="true" ma:fieldsID="9ed9c24683681bf91e4fcdd4ba62cab1" ns3:_="" ns4:_="">
    <xsd:import namespace="cc3e3b0e-6b45-4705-a71a-59ef68d461bc"/>
    <xsd:import namespace="a1f6d6b2-ad81-42cc-9051-96f4a1759ca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3e3b0e-6b45-4705-a71a-59ef68d461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f6d6b2-ad81-42cc-9051-96f4a1759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D691EF-73EC-483C-9D1D-65F7BAA32A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2CAD8D-204D-4D27-9B5E-CBDABC0F01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3e3b0e-6b45-4705-a71a-59ef68d461bc"/>
    <ds:schemaRef ds:uri="a1f6d6b2-ad81-42cc-9051-96f4a1759c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4A22E7-5297-4B5F-A4E9-B5CBD4580291}">
  <ds:schemaRefs>
    <ds:schemaRef ds:uri="http://purl.org/dc/dcmitype/"/>
    <ds:schemaRef ds:uri="http://schemas.microsoft.com/office/2006/metadata/properties"/>
    <ds:schemaRef ds:uri="http://www.w3.org/XML/1998/namespace"/>
    <ds:schemaRef ds:uri="cc3e3b0e-6b45-4705-a71a-59ef68d461bc"/>
    <ds:schemaRef ds:uri="http://purl.org/dc/terms/"/>
    <ds:schemaRef ds:uri="http://schemas.microsoft.com/office/2006/documentManagement/types"/>
    <ds:schemaRef ds:uri="a1f6d6b2-ad81-42cc-9051-96f4a1759cad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6307</TotalTime>
  <Words>1089</Words>
  <Application>Microsoft Macintosh PowerPoint</Application>
  <PresentationFormat>Widescreen</PresentationFormat>
  <Paragraphs>312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Calibri</vt:lpstr>
      <vt:lpstr>Pragmatica</vt:lpstr>
      <vt:lpstr>Wingdings</vt:lpstr>
      <vt:lpstr>Default Theme</vt:lpstr>
      <vt:lpstr>1_Default Theme</vt:lpstr>
      <vt:lpstr>PowerPoint Presentation</vt:lpstr>
      <vt:lpstr>PowerPoint Presentation</vt:lpstr>
      <vt:lpstr>What’s the problem?</vt:lpstr>
      <vt:lpstr>What’s the problem?</vt:lpstr>
      <vt:lpstr>How to break the ”ice”?</vt:lpstr>
      <vt:lpstr>API Composition</vt:lpstr>
      <vt:lpstr>API Composition</vt:lpstr>
      <vt:lpstr>API Composition</vt:lpstr>
      <vt:lpstr>API Composition</vt:lpstr>
      <vt:lpstr>CQRS (Command Query Responsibility Segregation)</vt:lpstr>
      <vt:lpstr>CQRS (Command Query Responsibility Segregation)</vt:lpstr>
      <vt:lpstr>CQRS (Command Query Responsibility Segregation)</vt:lpstr>
      <vt:lpstr>CQRS (Command Query Responsibility Segregation)</vt:lpstr>
      <vt:lpstr>PowerPoint Presentation</vt:lpstr>
      <vt:lpstr>What did we have at that moment?</vt:lpstr>
      <vt:lpstr>Django CQRS</vt:lpstr>
      <vt:lpstr>PowerPoint Presentation</vt:lpstr>
      <vt:lpstr>Key Features</vt:lpstr>
      <vt:lpstr>5 steps to run Django CQRS</vt:lpstr>
      <vt:lpstr>5 steps to run Django CQRS</vt:lpstr>
      <vt:lpstr>5 steps to run Django CQRS</vt:lpstr>
      <vt:lpstr>5 steps to run Django CQRS</vt:lpstr>
      <vt:lpstr>5 steps to run Django CQRS</vt:lpstr>
      <vt:lpstr>5 steps to run Django CQRS</vt:lpstr>
      <vt:lpstr>5 steps to run Django CQRS</vt:lpstr>
      <vt:lpstr>5 steps to run Django CQRS</vt:lpstr>
      <vt:lpstr>5 steps to run Django CQRS</vt:lpstr>
      <vt:lpstr>5 steps to run Django CQRS</vt:lpstr>
      <vt:lpstr>5 steps to run Django CQRS</vt:lpstr>
      <vt:lpstr>5 steps to run Django CQRS</vt:lpstr>
      <vt:lpstr>Other Features</vt:lpstr>
      <vt:lpstr>Bonus! Zero downtime data migrations</vt:lpstr>
      <vt:lpstr>Bonus! Zero downtime data migrations</vt:lpstr>
      <vt:lpstr>Bonus! Zero downtime data migrations</vt:lpstr>
      <vt:lpstr>Bonus! Zero downtime data migrations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Ingram Micro Cloud</dc:title>
  <dc:creator>Olga Chirkova</dc:creator>
  <cp:lastModifiedBy>Lonkin, Pavel</cp:lastModifiedBy>
  <cp:revision>46</cp:revision>
  <dcterms:created xsi:type="dcterms:W3CDTF">2019-12-03T11:43:12Z</dcterms:created>
  <dcterms:modified xsi:type="dcterms:W3CDTF">2022-11-25T09:40:33Z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0x010100AA6967CE08740F4994BC629E95A3FFA2</vt:lpwstr>
  </property>
</Properties>
</file>